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7" r:id="rId4"/>
    <p:sldMasterId id="214748372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Lst>
  <p:sldSz cy="5143500" cx="9144000"/>
  <p:notesSz cx="6858000" cy="9144000"/>
  <p:embeddedFontLst>
    <p:embeddedFont>
      <p:font typeface="Anton"/>
      <p:regular r:id="rId110"/>
    </p:embeddedFont>
    <p:embeddedFont>
      <p:font typeface="Helvetica Neue Light"/>
      <p:regular r:id="rId111"/>
      <p:bold r:id="rId112"/>
      <p:italic r:id="rId113"/>
      <p:boldItalic r:id="rId114"/>
    </p:embeddedFont>
    <p:embeddedFont>
      <p:font typeface="DM Sans"/>
      <p:regular r:id="rId115"/>
      <p:bold r:id="rId116"/>
      <p:italic r:id="rId117"/>
      <p:boldItalic r:id="rId1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font" Target="fonts/DMSans-boldItalic.fntdata"/><Relationship Id="rId117" Type="http://schemas.openxmlformats.org/officeDocument/2006/relationships/font" Target="fonts/DMSans-italic.fntdata"/><Relationship Id="rId116" Type="http://schemas.openxmlformats.org/officeDocument/2006/relationships/font" Target="fonts/DMSans-bold.fntdata"/><Relationship Id="rId115" Type="http://schemas.openxmlformats.org/officeDocument/2006/relationships/font" Target="fonts/DMSans-regular.fntdata"/><Relationship Id="rId15" Type="http://schemas.openxmlformats.org/officeDocument/2006/relationships/slide" Target="slides/slide9.xml"/><Relationship Id="rId110" Type="http://schemas.openxmlformats.org/officeDocument/2006/relationships/font" Target="fonts/Anton-regular.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HelveticaNeueLight-boldItalic.fntdata"/><Relationship Id="rId18" Type="http://schemas.openxmlformats.org/officeDocument/2006/relationships/slide" Target="slides/slide12.xml"/><Relationship Id="rId113" Type="http://schemas.openxmlformats.org/officeDocument/2006/relationships/font" Target="fonts/HelveticaNeueLight-italic.fntdata"/><Relationship Id="rId112" Type="http://schemas.openxmlformats.org/officeDocument/2006/relationships/font" Target="fonts/HelveticaNeueLight-bold.fntdata"/><Relationship Id="rId111" Type="http://schemas.openxmlformats.org/officeDocument/2006/relationships/font" Target="fonts/HelveticaNeueLight-regular.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eb549db82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eb549db82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Editar: nombre del curso</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7920256c63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7920256c63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282bd4dbc75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282bd4dbc75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282bd4dbc75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282bd4dbc75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287b3478c48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287b3478c48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287b3478c48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287b3478c48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7920256c63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7920256c63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7920256c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7920256c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7920256c6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7920256c6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7920256c63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7920256c63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7920256c63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7920256c63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7920256c63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7920256c63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7920256c6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7920256c6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7920256c6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7920256c6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7920256c63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7920256c63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eb549db821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eb549db821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7920256c6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7920256c6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7920256c6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7920256c6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7920256c63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7920256c63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7920256c63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7920256c63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7920256c63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7920256c63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7920256c6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7920256c6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7920256c63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7920256c63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7920256c63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7920256c63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7920256c6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7920256c6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7920256c63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7920256c63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75b208b39d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75b208b39d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7920256c63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7920256c63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7920256c63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7920256c63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7920256c63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7920256c63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7920256c63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7920256c63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7920256c6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7920256c6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7920256c63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7920256c63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7920256c63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7920256c63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7920256c63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27920256c63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7b818721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27b818721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7b818721b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7b818721b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7660422e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7660422e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7b818721b4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7b818721b4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7b818721b4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27b818721b4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7b818721b4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27b818721b4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7b818721b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27b818721b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7b818721b4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27b818721b4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7b818721b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7b818721b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7b818721b4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27b818721b4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7b818721b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7b818721b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7b818721b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7b818721b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7b818721b4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27b818721b4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7660422e7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7660422e7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7b818721b4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27b818721b4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7b818721b4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27b818721b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7b818721b4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27b818721b4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7b818721b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27b818721b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7b818721b4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27b818721b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7b818721b4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27b818721b4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7b818721b4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7b818721b4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7b818721b4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27b818721b4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27b818721b4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27b818721b4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27b818721b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27b818721b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7920256c63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7920256c63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27b818721b4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27b818721b4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27b818721b4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27b818721b4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27b818721b4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27b818721b4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27b818721b4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27b818721b4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27b818721b4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27b818721b4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82bd4dbc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282bd4dbc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282bd4dbc7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282bd4dbc7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82bd4dbc75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282bd4dbc75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282bd4dbc75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282bd4dbc75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282bd4dbc75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282bd4dbc75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7920256c63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7920256c63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282bd4dbc7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282bd4dbc7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282bd4dbc7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282bd4dbc7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287b3478c4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287b3478c4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282bd4dbc75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282bd4dbc75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282bd4dbc7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282bd4dbc7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82bd4dbc7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282bd4dbc7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282bd4dbc75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282bd4dbc75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287b3478c4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287b3478c4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[Optativa: Utilizar esta slides en caso de que se requiera destacar algún contenido. Señalar en “Notas al orador” la duración (en minutos) que se sugiere para el momento de exposición teniendo en cuenta que el foco de las clases  es la práctica]</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highlight>
                  <a:srgbClr val="DEFC52"/>
                </a:highlight>
                <a:latin typeface="DM Sans"/>
                <a:ea typeface="DM Sans"/>
                <a:cs typeface="DM Sans"/>
                <a:sym typeface="DM Sans"/>
              </a:rPr>
              <a:t>Profe:  </a:t>
            </a:r>
            <a:r>
              <a:rPr b="1" lang="es">
                <a:solidFill>
                  <a:schemeClr val="dk1"/>
                </a:solidFill>
                <a:highlight>
                  <a:srgbClr val="FFFFFF"/>
                </a:highlight>
                <a:latin typeface="DM Sans"/>
                <a:ea typeface="DM Sans"/>
                <a:cs typeface="DM Sans"/>
                <a:sym typeface="DM Sans"/>
              </a:rPr>
              <a:t>Para esta instancia te sugerimos utilizar (cantidad) de minutos.</a:t>
            </a:r>
            <a:endParaRPr b="1">
              <a:solidFill>
                <a:schemeClr val="dk1"/>
              </a:solidFill>
              <a:highlight>
                <a:srgbClr val="FFFFFF"/>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282bd4dbc75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282bd4dbc75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282bd4dbc7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282bd4dbc7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7920256c63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7920256c63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282bd4dbc7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282bd4dbc7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282bd4dbc7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282bd4dbc7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282bd4dbc7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282bd4dbc7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282bd4dbc75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282bd4dbc75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282bd4dbc75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282bd4dbc75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282bd4dbc75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282bd4dbc75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282bd4dbc75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282bd4dbc75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282bd4dbc75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282bd4dbc7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282bd4dbc75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282bd4dbc75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282bd4dbc75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282bd4dbc75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7660422e7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7660422e7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282bd4dbc75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282bd4dbc75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287b3478c48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287b3478c48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282bd4dbc75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282bd4dbc75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282bd4dbc75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282bd4dbc75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282bd4dbc75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282bd4dbc75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282bd4dbc75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282bd4dbc75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282bd4dbc75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282bd4dbc75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287b3478c48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287b3478c48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282bd4dbc75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282bd4dbc75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282bd4dbc75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282bd4dbc75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5.png"/><Relationship Id="rId3"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3"/>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2" name="Shape 52"/>
        <p:cNvGrpSpPr/>
        <p:nvPr/>
      </p:nvGrpSpPr>
      <p:grpSpPr>
        <a:xfrm>
          <a:off x="0" y="0"/>
          <a:ext cx="0" cy="0"/>
          <a:chOff x="0" y="0"/>
          <a:chExt cx="0" cy="0"/>
        </a:xfrm>
      </p:grpSpPr>
      <p:pic>
        <p:nvPicPr>
          <p:cNvPr id="53" name="Google Shape;53;p14"/>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id="55" name="Google Shape;55;p15"/>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56" name="Shape 56"/>
        <p:cNvGrpSpPr/>
        <p:nvPr/>
      </p:nvGrpSpPr>
      <p:grpSpPr>
        <a:xfrm>
          <a:off x="0" y="0"/>
          <a:ext cx="0" cy="0"/>
          <a:chOff x="0" y="0"/>
          <a:chExt cx="0" cy="0"/>
        </a:xfrm>
      </p:grpSpPr>
      <p:pic>
        <p:nvPicPr>
          <p:cNvPr id="57" name="Google Shape;57;p1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x">
  <p:cSld name="TITLE_AND_BODY">
    <p:bg>
      <p:bgPr>
        <a:solidFill>
          <a:schemeClr val="dk1"/>
        </a:solidFill>
      </p:bgPr>
    </p:bg>
    <p:spTree>
      <p:nvGrpSpPr>
        <p:cNvPr id="59" name="Shape 59"/>
        <p:cNvGrpSpPr/>
        <p:nvPr/>
      </p:nvGrpSpPr>
      <p:grpSpPr>
        <a:xfrm>
          <a:off x="0" y="0"/>
          <a:ext cx="0" cy="0"/>
          <a:chOff x="0" y="0"/>
          <a:chExt cx="0" cy="0"/>
        </a:xfrm>
      </p:grpSpPr>
      <p:pic>
        <p:nvPicPr>
          <p:cNvPr id="60" name="Google Shape;60;p18"/>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19"/>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6">
  <p:cSld name="CUSTOM_36">
    <p:spTree>
      <p:nvGrpSpPr>
        <p:cNvPr id="63" name="Shape 63"/>
        <p:cNvGrpSpPr/>
        <p:nvPr/>
      </p:nvGrpSpPr>
      <p:grpSpPr>
        <a:xfrm>
          <a:off x="0" y="0"/>
          <a:ext cx="0" cy="0"/>
          <a:chOff x="0" y="0"/>
          <a:chExt cx="0" cy="0"/>
        </a:xfrm>
      </p:grpSpPr>
      <p:sp>
        <p:nvSpPr>
          <p:cNvPr id="64" name="Google Shape;64;p20"/>
          <p:cNvSpPr/>
          <p:nvPr/>
        </p:nvSpPr>
        <p:spPr>
          <a:xfrm>
            <a:off x="3626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 name="Google Shape;65;p20"/>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66" name="Google Shape;66;p20"/>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 name="Google Shape;67;p20"/>
          <p:cNvCxnSpPr/>
          <p:nvPr/>
        </p:nvCxnSpPr>
        <p:spPr>
          <a:xfrm>
            <a:off x="37611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8" name="Google Shape;68;p20"/>
          <p:cNvCxnSpPr/>
          <p:nvPr/>
        </p:nvCxnSpPr>
        <p:spPr>
          <a:xfrm>
            <a:off x="37611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9" name="Google Shape;69;p20"/>
          <p:cNvCxnSpPr/>
          <p:nvPr/>
        </p:nvCxnSpPr>
        <p:spPr>
          <a:xfrm>
            <a:off x="37611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0" name="Google Shape;70;p20"/>
          <p:cNvCxnSpPr/>
          <p:nvPr/>
        </p:nvCxnSpPr>
        <p:spPr>
          <a:xfrm>
            <a:off x="37611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71" name="Google Shape;71;p20"/>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72" name="Google Shape;72;p20"/>
          <p:cNvSpPr/>
          <p:nvPr/>
        </p:nvSpPr>
        <p:spPr>
          <a:xfrm>
            <a:off x="1243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3" name="Google Shape;73;p20"/>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 name="Google Shape;74;p20"/>
          <p:cNvCxnSpPr/>
          <p:nvPr/>
        </p:nvCxnSpPr>
        <p:spPr>
          <a:xfrm>
            <a:off x="1377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5" name="Google Shape;75;p20"/>
          <p:cNvCxnSpPr/>
          <p:nvPr/>
        </p:nvCxnSpPr>
        <p:spPr>
          <a:xfrm>
            <a:off x="1377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6" name="Google Shape;76;p20"/>
          <p:cNvCxnSpPr/>
          <p:nvPr/>
        </p:nvCxnSpPr>
        <p:spPr>
          <a:xfrm>
            <a:off x="1377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7" name="Google Shape;77;p20"/>
          <p:cNvCxnSpPr/>
          <p:nvPr/>
        </p:nvCxnSpPr>
        <p:spPr>
          <a:xfrm>
            <a:off x="1377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78" name="Google Shape;78;p20"/>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79" name="Google Shape;79;p20"/>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 name="Google Shape;80;p20"/>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 name="Google Shape;81;p20"/>
          <p:cNvCxnSpPr/>
          <p:nvPr/>
        </p:nvCxnSpPr>
        <p:spPr>
          <a:xfrm>
            <a:off x="6144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82" name="Google Shape;82;p20"/>
          <p:cNvCxnSpPr/>
          <p:nvPr/>
        </p:nvCxnSpPr>
        <p:spPr>
          <a:xfrm>
            <a:off x="6144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83" name="Google Shape;83;p20"/>
          <p:cNvCxnSpPr/>
          <p:nvPr/>
        </p:nvCxnSpPr>
        <p:spPr>
          <a:xfrm>
            <a:off x="6144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84" name="Google Shape;84;p20"/>
          <p:cNvCxnSpPr/>
          <p:nvPr/>
        </p:nvCxnSpPr>
        <p:spPr>
          <a:xfrm>
            <a:off x="6144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85" name="Google Shape;85;p20"/>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86" name="Google Shape;86;p20"/>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
  <p:cSld name="CUSTOM_2">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21"/>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4">
  <p:cSld name="CUSTOM_3">
    <p:bg>
      <p:bgPr>
        <a:gradFill>
          <a:gsLst>
            <a:gs pos="0">
              <a:srgbClr val="E0FF00"/>
            </a:gs>
            <a:gs pos="100000">
              <a:srgbClr val="3CEFAB"/>
            </a:gs>
          </a:gsLst>
          <a:lin ang="10801400" scaled="0"/>
        </a:gradFill>
      </p:bgPr>
    </p:bg>
    <p:spTree>
      <p:nvGrpSpPr>
        <p:cNvPr id="89" name="Shape 89"/>
        <p:cNvGrpSpPr/>
        <p:nvPr/>
      </p:nvGrpSpPr>
      <p:grpSpPr>
        <a:xfrm>
          <a:off x="0" y="0"/>
          <a:ext cx="0" cy="0"/>
          <a:chOff x="0" y="0"/>
          <a:chExt cx="0" cy="0"/>
        </a:xfrm>
      </p:grpSpPr>
      <p:sp>
        <p:nvSpPr>
          <p:cNvPr id="90" name="Google Shape;90;p22"/>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5">
  <p:cSld name="CUSTOM_4">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3"/>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6">
  <p:cSld name="CUSTOM_5">
    <p:bg>
      <p:bgPr>
        <a:gradFill>
          <a:gsLst>
            <a:gs pos="0">
              <a:srgbClr val="EF89D2"/>
            </a:gs>
            <a:gs pos="100000">
              <a:srgbClr val="E0FF00"/>
            </a:gs>
          </a:gsLst>
          <a:lin ang="10801400" scaled="0"/>
        </a:gradFill>
      </p:bgPr>
    </p:bg>
    <p:spTree>
      <p:nvGrpSpPr>
        <p:cNvPr id="93" name="Shape 93"/>
        <p:cNvGrpSpPr/>
        <p:nvPr/>
      </p:nvGrpSpPr>
      <p:grpSpPr>
        <a:xfrm>
          <a:off x="0" y="0"/>
          <a:ext cx="0" cy="0"/>
          <a:chOff x="0" y="0"/>
          <a:chExt cx="0" cy="0"/>
        </a:xfrm>
      </p:grpSpPr>
      <p:sp>
        <p:nvSpPr>
          <p:cNvPr id="94" name="Google Shape;94;p24"/>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8">
  <p:cSld name="CUSTOM_7">
    <p:spTree>
      <p:nvGrpSpPr>
        <p:cNvPr id="95" name="Shape 95"/>
        <p:cNvGrpSpPr/>
        <p:nvPr/>
      </p:nvGrpSpPr>
      <p:grpSpPr>
        <a:xfrm>
          <a:off x="0" y="0"/>
          <a:ext cx="0" cy="0"/>
          <a:chOff x="0" y="0"/>
          <a:chExt cx="0" cy="0"/>
        </a:xfrm>
      </p:grpSpPr>
      <p:pic>
        <p:nvPicPr>
          <p:cNvPr id="96" name="Google Shape;96;p25"/>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97" name="Google Shape;97;p25"/>
          <p:cNvSpPr txBox="1"/>
          <p:nvPr>
            <p:ph type="title"/>
          </p:nvPr>
        </p:nvSpPr>
        <p:spPr>
          <a:xfrm>
            <a:off x="761250" y="3709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8" name="Google Shape;98;p25"/>
          <p:cNvSpPr txBox="1"/>
          <p:nvPr>
            <p:ph idx="1" type="body"/>
          </p:nvPr>
        </p:nvSpPr>
        <p:spPr>
          <a:xfrm>
            <a:off x="857250" y="17817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7">
  <p:cSld name="CUSTOM_8">
    <p:bg>
      <p:bgPr>
        <a:solidFill>
          <a:srgbClr val="3CEFAB"/>
        </a:solidFill>
      </p:bgPr>
    </p:bg>
    <p:spTree>
      <p:nvGrpSpPr>
        <p:cNvPr id="99" name="Shape 99"/>
        <p:cNvGrpSpPr/>
        <p:nvPr/>
      </p:nvGrpSpPr>
      <p:grpSpPr>
        <a:xfrm>
          <a:off x="0" y="0"/>
          <a:ext cx="0" cy="0"/>
          <a:chOff x="0" y="0"/>
          <a:chExt cx="0" cy="0"/>
        </a:xfrm>
      </p:grpSpPr>
      <p:pic>
        <p:nvPicPr>
          <p:cNvPr id="100" name="Google Shape;100;p26"/>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101" name="Google Shape;101;p26"/>
          <p:cNvSpPr txBox="1"/>
          <p:nvPr>
            <p:ph type="title"/>
          </p:nvPr>
        </p:nvSpPr>
        <p:spPr>
          <a:xfrm>
            <a:off x="761250" y="13615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2" name="Google Shape;102;p26"/>
          <p:cNvSpPr txBox="1"/>
          <p:nvPr>
            <p:ph idx="1" type="body"/>
          </p:nvPr>
        </p:nvSpPr>
        <p:spPr>
          <a:xfrm>
            <a:off x="857250" y="26961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5">
  <p:cSld name="CUSTOM_15">
    <p:bg>
      <p:bgPr>
        <a:blipFill>
          <a:blip r:embed="rId2">
            <a:alphaModFix/>
          </a:blip>
          <a:stretch>
            <a:fillRect/>
          </a:stretch>
        </a:blipFill>
      </p:bgPr>
    </p:bg>
    <p:spTree>
      <p:nvGrpSpPr>
        <p:cNvPr id="103" name="Shape 103"/>
        <p:cNvGrpSpPr/>
        <p:nvPr/>
      </p:nvGrpSpPr>
      <p:grpSpPr>
        <a:xfrm>
          <a:off x="0" y="0"/>
          <a:ext cx="0" cy="0"/>
          <a:chOff x="0" y="0"/>
          <a:chExt cx="0" cy="0"/>
        </a:xfrm>
      </p:grpSpPr>
      <p:sp>
        <p:nvSpPr>
          <p:cNvPr id="104" name="Google Shape;104;p27"/>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6">
  <p:cSld name="CUSTOM_16">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28"/>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p:cSld name="TITLE_1">
    <p:spTree>
      <p:nvGrpSpPr>
        <p:cNvPr id="107" name="Shape 107"/>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108" name="Shape 108"/>
        <p:cNvGrpSpPr/>
        <p:nvPr/>
      </p:nvGrpSpPr>
      <p:grpSpPr>
        <a:xfrm>
          <a:off x="0" y="0"/>
          <a:ext cx="0" cy="0"/>
          <a:chOff x="0" y="0"/>
          <a:chExt cx="0" cy="0"/>
        </a:xfrm>
      </p:grpSpPr>
      <p:pic>
        <p:nvPicPr>
          <p:cNvPr id="109" name="Google Shape;109;p30"/>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110" name="Shape 110"/>
        <p:cNvGrpSpPr/>
        <p:nvPr/>
      </p:nvGrpSpPr>
      <p:grpSpPr>
        <a:xfrm>
          <a:off x="0" y="0"/>
          <a:ext cx="0" cy="0"/>
          <a:chOff x="0" y="0"/>
          <a:chExt cx="0" cy="0"/>
        </a:xfrm>
      </p:grpSpPr>
      <p:sp>
        <p:nvSpPr>
          <p:cNvPr id="111" name="Google Shape;111;p3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2" name="Google Shape;112;p31"/>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3" name="Google Shape;113;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114" name="Shape 114"/>
        <p:cNvGrpSpPr/>
        <p:nvPr/>
      </p:nvGrpSpPr>
      <p:grpSpPr>
        <a:xfrm>
          <a:off x="0" y="0"/>
          <a:ext cx="0" cy="0"/>
          <a:chOff x="0" y="0"/>
          <a:chExt cx="0" cy="0"/>
        </a:xfrm>
      </p:grpSpPr>
      <p:sp>
        <p:nvSpPr>
          <p:cNvPr id="115" name="Google Shape;115;p32"/>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6" name="Google Shape;116;p32"/>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7" name="Google Shape;117;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118" name="Shape 118"/>
        <p:cNvGrpSpPr/>
        <p:nvPr/>
      </p:nvGrpSpPr>
      <p:grpSpPr>
        <a:xfrm>
          <a:off x="0" y="0"/>
          <a:ext cx="0" cy="0"/>
          <a:chOff x="0" y="0"/>
          <a:chExt cx="0" cy="0"/>
        </a:xfrm>
      </p:grpSpPr>
      <p:sp>
        <p:nvSpPr>
          <p:cNvPr id="119" name="Google Shape;119;p3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0" name="Google Shape;120;p33"/>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1" name="Google Shape;121;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4">
  <p:cSld name="TITLE_AND_BODY_4">
    <p:spTree>
      <p:nvGrpSpPr>
        <p:cNvPr id="122" name="Shape 122"/>
        <p:cNvGrpSpPr/>
        <p:nvPr/>
      </p:nvGrpSpPr>
      <p:grpSpPr>
        <a:xfrm>
          <a:off x="0" y="0"/>
          <a:ext cx="0" cy="0"/>
          <a:chOff x="0" y="0"/>
          <a:chExt cx="0" cy="0"/>
        </a:xfrm>
      </p:grpSpPr>
      <p:sp>
        <p:nvSpPr>
          <p:cNvPr id="123" name="Google Shape;123;p34"/>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4" name="Google Shape;124;p34"/>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5" name="Google Shape;125;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5">
  <p:cSld name="TITLE_AND_BODY_5">
    <p:spTree>
      <p:nvGrpSpPr>
        <p:cNvPr id="126" name="Shape 126"/>
        <p:cNvGrpSpPr/>
        <p:nvPr/>
      </p:nvGrpSpPr>
      <p:grpSpPr>
        <a:xfrm>
          <a:off x="0" y="0"/>
          <a:ext cx="0" cy="0"/>
          <a:chOff x="0" y="0"/>
          <a:chExt cx="0" cy="0"/>
        </a:xfrm>
      </p:grpSpPr>
      <p:sp>
        <p:nvSpPr>
          <p:cNvPr id="127" name="Google Shape;127;p35"/>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8" name="Google Shape;128;p35"/>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9" name="Google Shape;129;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6">
  <p:cSld name="TITLE_AND_BODY_6">
    <p:spTree>
      <p:nvGrpSpPr>
        <p:cNvPr id="130" name="Shape 130"/>
        <p:cNvGrpSpPr/>
        <p:nvPr/>
      </p:nvGrpSpPr>
      <p:grpSpPr>
        <a:xfrm>
          <a:off x="0" y="0"/>
          <a:ext cx="0" cy="0"/>
          <a:chOff x="0" y="0"/>
          <a:chExt cx="0" cy="0"/>
        </a:xfrm>
      </p:grpSpPr>
      <p:sp>
        <p:nvSpPr>
          <p:cNvPr id="131" name="Google Shape;131;p36"/>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32" name="Google Shape;132;p36"/>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3" name="Google Shape;133;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7">
  <p:cSld name="TITLE_AND_BODY_7">
    <p:spTree>
      <p:nvGrpSpPr>
        <p:cNvPr id="134" name="Shape 134"/>
        <p:cNvGrpSpPr/>
        <p:nvPr/>
      </p:nvGrpSpPr>
      <p:grpSpPr>
        <a:xfrm>
          <a:off x="0" y="0"/>
          <a:ext cx="0" cy="0"/>
          <a:chOff x="0" y="0"/>
          <a:chExt cx="0" cy="0"/>
        </a:xfrm>
      </p:grpSpPr>
      <p:sp>
        <p:nvSpPr>
          <p:cNvPr id="135" name="Google Shape;135;p3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36" name="Google Shape;136;p37"/>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7" name="Google Shape;137;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8">
    <p:spTree>
      <p:nvGrpSpPr>
        <p:cNvPr id="138" name="Shape 138"/>
        <p:cNvGrpSpPr/>
        <p:nvPr/>
      </p:nvGrpSpPr>
      <p:grpSpPr>
        <a:xfrm>
          <a:off x="0" y="0"/>
          <a:ext cx="0" cy="0"/>
          <a:chOff x="0" y="0"/>
          <a:chExt cx="0" cy="0"/>
        </a:xfrm>
      </p:grpSpPr>
      <p:sp>
        <p:nvSpPr>
          <p:cNvPr id="139" name="Google Shape;139;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40" name="Google Shape;140;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41" name="Google Shape;141;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9">
    <p:spTree>
      <p:nvGrpSpPr>
        <p:cNvPr id="142" name="Shape 142"/>
        <p:cNvGrpSpPr/>
        <p:nvPr/>
      </p:nvGrpSpPr>
      <p:grpSpPr>
        <a:xfrm>
          <a:off x="0" y="0"/>
          <a:ext cx="0" cy="0"/>
          <a:chOff x="0" y="0"/>
          <a:chExt cx="0" cy="0"/>
        </a:xfrm>
      </p:grpSpPr>
      <p:sp>
        <p:nvSpPr>
          <p:cNvPr id="143" name="Google Shape;143;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44" name="Google Shape;144;p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45" name="Google Shape;145;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10">
    <p:spTree>
      <p:nvGrpSpPr>
        <p:cNvPr id="146" name="Shape 146"/>
        <p:cNvGrpSpPr/>
        <p:nvPr/>
      </p:nvGrpSpPr>
      <p:grpSpPr>
        <a:xfrm>
          <a:off x="0" y="0"/>
          <a:ext cx="0" cy="0"/>
          <a:chOff x="0" y="0"/>
          <a:chExt cx="0" cy="0"/>
        </a:xfrm>
      </p:grpSpPr>
      <p:sp>
        <p:nvSpPr>
          <p:cNvPr id="147" name="Google Shape;147;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48" name="Google Shape;148;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49" name="Google Shape;149;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2">
    <p:spTree>
      <p:nvGrpSpPr>
        <p:cNvPr id="150" name="Shape 150"/>
        <p:cNvGrpSpPr/>
        <p:nvPr/>
      </p:nvGrpSpPr>
      <p:grpSpPr>
        <a:xfrm>
          <a:off x="0" y="0"/>
          <a:ext cx="0" cy="0"/>
          <a:chOff x="0" y="0"/>
          <a:chExt cx="0" cy="0"/>
        </a:xfrm>
      </p:grpSpPr>
      <p:sp>
        <p:nvSpPr>
          <p:cNvPr id="151" name="Google Shape;151;p4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52" name="Google Shape;152;p4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3" name="Google Shape;153;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3">
    <p:spTree>
      <p:nvGrpSpPr>
        <p:cNvPr id="154" name="Shape 154"/>
        <p:cNvGrpSpPr/>
        <p:nvPr/>
      </p:nvGrpSpPr>
      <p:grpSpPr>
        <a:xfrm>
          <a:off x="0" y="0"/>
          <a:ext cx="0" cy="0"/>
          <a:chOff x="0" y="0"/>
          <a:chExt cx="0" cy="0"/>
        </a:xfrm>
      </p:grpSpPr>
      <p:sp>
        <p:nvSpPr>
          <p:cNvPr id="155" name="Google Shape;155;p4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56" name="Google Shape;156;p4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7" name="Google Shape;157;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4">
    <p:spTree>
      <p:nvGrpSpPr>
        <p:cNvPr id="158" name="Shape 158"/>
        <p:cNvGrpSpPr/>
        <p:nvPr/>
      </p:nvGrpSpPr>
      <p:grpSpPr>
        <a:xfrm>
          <a:off x="0" y="0"/>
          <a:ext cx="0" cy="0"/>
          <a:chOff x="0" y="0"/>
          <a:chExt cx="0" cy="0"/>
        </a:xfrm>
      </p:grpSpPr>
      <p:sp>
        <p:nvSpPr>
          <p:cNvPr id="159" name="Google Shape;159;p4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60" name="Google Shape;160;p4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1" name="Google Shape;161;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5">
    <p:spTree>
      <p:nvGrpSpPr>
        <p:cNvPr id="162" name="Shape 162"/>
        <p:cNvGrpSpPr/>
        <p:nvPr/>
      </p:nvGrpSpPr>
      <p:grpSpPr>
        <a:xfrm>
          <a:off x="0" y="0"/>
          <a:ext cx="0" cy="0"/>
          <a:chOff x="0" y="0"/>
          <a:chExt cx="0" cy="0"/>
        </a:xfrm>
      </p:grpSpPr>
      <p:sp>
        <p:nvSpPr>
          <p:cNvPr id="163" name="Google Shape;163;p4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64" name="Google Shape;164;p4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5" name="Google Shape;165;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1">
    <p:spTree>
      <p:nvGrpSpPr>
        <p:cNvPr id="166" name="Shape 166"/>
        <p:cNvGrpSpPr/>
        <p:nvPr/>
      </p:nvGrpSpPr>
      <p:grpSpPr>
        <a:xfrm>
          <a:off x="0" y="0"/>
          <a:ext cx="0" cy="0"/>
          <a:chOff x="0" y="0"/>
          <a:chExt cx="0" cy="0"/>
        </a:xfrm>
      </p:grpSpPr>
      <p:sp>
        <p:nvSpPr>
          <p:cNvPr id="167" name="Google Shape;167;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8" name="Google Shape;168;p4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69" name="Google Shape;169;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6">
    <p:spTree>
      <p:nvGrpSpPr>
        <p:cNvPr id="170" name="Shape 170"/>
        <p:cNvGrpSpPr/>
        <p:nvPr/>
      </p:nvGrpSpPr>
      <p:grpSpPr>
        <a:xfrm>
          <a:off x="0" y="0"/>
          <a:ext cx="0" cy="0"/>
          <a:chOff x="0" y="0"/>
          <a:chExt cx="0" cy="0"/>
        </a:xfrm>
      </p:grpSpPr>
      <p:sp>
        <p:nvSpPr>
          <p:cNvPr id="171" name="Google Shape;171;p4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72" name="Google Shape;172;p4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3" name="Google Shape;173;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7">
  <p:cSld name="TITLE_7">
    <p:spTree>
      <p:nvGrpSpPr>
        <p:cNvPr id="174" name="Shape 174"/>
        <p:cNvGrpSpPr/>
        <p:nvPr/>
      </p:nvGrpSpPr>
      <p:grpSpPr>
        <a:xfrm>
          <a:off x="0" y="0"/>
          <a:ext cx="0" cy="0"/>
          <a:chOff x="0" y="0"/>
          <a:chExt cx="0" cy="0"/>
        </a:xfrm>
      </p:grpSpPr>
      <p:sp>
        <p:nvSpPr>
          <p:cNvPr id="175" name="Google Shape;175;p4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176" name="Google Shape;176;p47"/>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7" name="Google Shape;177;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2">
  <p:cSld name="TITLE_AND_BODY_12">
    <p:spTree>
      <p:nvGrpSpPr>
        <p:cNvPr id="178" name="Shape 178"/>
        <p:cNvGrpSpPr/>
        <p:nvPr/>
      </p:nvGrpSpPr>
      <p:grpSpPr>
        <a:xfrm>
          <a:off x="0" y="0"/>
          <a:ext cx="0" cy="0"/>
          <a:chOff x="0" y="0"/>
          <a:chExt cx="0" cy="0"/>
        </a:xfrm>
      </p:grpSpPr>
      <p:sp>
        <p:nvSpPr>
          <p:cNvPr id="179" name="Google Shape;179;p4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80" name="Google Shape;180;p48"/>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81" name="Google Shape;181;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13">
    <p:spTree>
      <p:nvGrpSpPr>
        <p:cNvPr id="182" name="Shape 182"/>
        <p:cNvGrpSpPr/>
        <p:nvPr/>
      </p:nvGrpSpPr>
      <p:grpSpPr>
        <a:xfrm>
          <a:off x="0" y="0"/>
          <a:ext cx="0" cy="0"/>
          <a:chOff x="0" y="0"/>
          <a:chExt cx="0" cy="0"/>
        </a:xfrm>
      </p:grpSpPr>
      <p:sp>
        <p:nvSpPr>
          <p:cNvPr id="183" name="Google Shape;183;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84" name="Google Shape;184;p4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85" name="Google Shape;185;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86" name="Shape 186"/>
        <p:cNvGrpSpPr/>
        <p:nvPr/>
      </p:nvGrpSpPr>
      <p:grpSpPr>
        <a:xfrm>
          <a:off x="0" y="0"/>
          <a:ext cx="0" cy="0"/>
          <a:chOff x="0" y="0"/>
          <a:chExt cx="0" cy="0"/>
        </a:xfrm>
      </p:grpSpPr>
      <p:pic>
        <p:nvPicPr>
          <p:cNvPr id="187" name="Google Shape;187;p50"/>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88" name="Shape 188"/>
        <p:cNvGrpSpPr/>
        <p:nvPr/>
      </p:nvGrpSpPr>
      <p:grpSpPr>
        <a:xfrm>
          <a:off x="0" y="0"/>
          <a:ext cx="0" cy="0"/>
          <a:chOff x="0" y="0"/>
          <a:chExt cx="0" cy="0"/>
        </a:xfrm>
      </p:grpSpPr>
      <p:pic>
        <p:nvPicPr>
          <p:cNvPr id="189" name="Google Shape;189;p5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90" name="Shape 190"/>
        <p:cNvGrpSpPr/>
        <p:nvPr/>
      </p:nvGrpSpPr>
      <p:grpSpPr>
        <a:xfrm>
          <a:off x="0" y="0"/>
          <a:ext cx="0" cy="0"/>
          <a:chOff x="0" y="0"/>
          <a:chExt cx="0" cy="0"/>
        </a:xfrm>
      </p:grpSpPr>
      <p:pic>
        <p:nvPicPr>
          <p:cNvPr id="191" name="Google Shape;191;p52"/>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92" name="Shape 192"/>
        <p:cNvGrpSpPr/>
        <p:nvPr/>
      </p:nvGrpSpPr>
      <p:grpSpPr>
        <a:xfrm>
          <a:off x="0" y="0"/>
          <a:ext cx="0" cy="0"/>
          <a:chOff x="0" y="0"/>
          <a:chExt cx="0" cy="0"/>
        </a:xfrm>
      </p:grpSpPr>
      <p:pic>
        <p:nvPicPr>
          <p:cNvPr id="193" name="Google Shape;193;p5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194" name="Shape 194"/>
        <p:cNvGrpSpPr/>
        <p:nvPr/>
      </p:nvGrpSpPr>
      <p:grpSpPr>
        <a:xfrm>
          <a:off x="0" y="0"/>
          <a:ext cx="0" cy="0"/>
          <a:chOff x="0" y="0"/>
          <a:chExt cx="0" cy="0"/>
        </a:xfrm>
      </p:grpSpPr>
      <p:sp>
        <p:nvSpPr>
          <p:cNvPr id="195" name="Google Shape;195;p54"/>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6" name="Google Shape;196;p5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97" name="Shape 197"/>
        <p:cNvGrpSpPr/>
        <p:nvPr/>
      </p:nvGrpSpPr>
      <p:grpSpPr>
        <a:xfrm>
          <a:off x="0" y="0"/>
          <a:ext cx="0" cy="0"/>
          <a:chOff x="0" y="0"/>
          <a:chExt cx="0" cy="0"/>
        </a:xfrm>
      </p:grpSpPr>
      <p:pic>
        <p:nvPicPr>
          <p:cNvPr id="198" name="Google Shape;198;p55"/>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199" name="Shape 199"/>
        <p:cNvGrpSpPr/>
        <p:nvPr/>
      </p:nvGrpSpPr>
      <p:grpSpPr>
        <a:xfrm>
          <a:off x="0" y="0"/>
          <a:ext cx="0" cy="0"/>
          <a:chOff x="0" y="0"/>
          <a:chExt cx="0" cy="0"/>
        </a:xfrm>
      </p:grpSpPr>
      <p:sp>
        <p:nvSpPr>
          <p:cNvPr id="200" name="Google Shape;200;p56"/>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1" name="Google Shape;201;p56"/>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2">
  <p:cSld name="SECTION_HEADER_1_1_1_1_1_1_1_4">
    <p:bg>
      <p:bgPr>
        <a:blipFill>
          <a:blip r:embed="rId2">
            <a:alphaModFix/>
          </a:blip>
          <a:stretch>
            <a:fillRect/>
          </a:stretch>
        </a:blipFill>
      </p:bgPr>
    </p:bg>
    <p:spTree>
      <p:nvGrpSpPr>
        <p:cNvPr id="202" name="Shape 202"/>
        <p:cNvGrpSpPr/>
        <p:nvPr/>
      </p:nvGrpSpPr>
      <p:grpSpPr>
        <a:xfrm>
          <a:off x="0" y="0"/>
          <a:ext cx="0" cy="0"/>
          <a:chOff x="0" y="0"/>
          <a:chExt cx="0" cy="0"/>
        </a:xfrm>
      </p:grpSpPr>
      <p:sp>
        <p:nvSpPr>
          <p:cNvPr id="203" name="Google Shape;203;p5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4" name="Google Shape;204;p5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205" name="Shape 205"/>
        <p:cNvGrpSpPr/>
        <p:nvPr/>
      </p:nvGrpSpPr>
      <p:grpSpPr>
        <a:xfrm>
          <a:off x="0" y="0"/>
          <a:ext cx="0" cy="0"/>
          <a:chOff x="0" y="0"/>
          <a:chExt cx="0" cy="0"/>
        </a:xfrm>
      </p:grpSpPr>
      <p:pic>
        <p:nvPicPr>
          <p:cNvPr id="206" name="Google Shape;206;p58"/>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207" name="Shape 207"/>
        <p:cNvGrpSpPr/>
        <p:nvPr/>
      </p:nvGrpSpPr>
      <p:grpSpPr>
        <a:xfrm>
          <a:off x="0" y="0"/>
          <a:ext cx="0" cy="0"/>
          <a:chOff x="0" y="0"/>
          <a:chExt cx="0" cy="0"/>
        </a:xfrm>
      </p:grpSpPr>
      <p:pic>
        <p:nvPicPr>
          <p:cNvPr id="208" name="Google Shape;208;p5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209" name="Shape 209"/>
        <p:cNvGrpSpPr/>
        <p:nvPr/>
      </p:nvGrpSpPr>
      <p:grpSpPr>
        <a:xfrm>
          <a:off x="0" y="0"/>
          <a:ext cx="0" cy="0"/>
          <a:chOff x="0" y="0"/>
          <a:chExt cx="0" cy="0"/>
        </a:xfrm>
      </p:grpSpPr>
      <p:pic>
        <p:nvPicPr>
          <p:cNvPr id="210" name="Google Shape;210;p60"/>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3">
  <p:cSld name="SECTION_HEADER_1_1_1_1_1_1_1_5">
    <p:bg>
      <p:bgPr>
        <a:blipFill>
          <a:blip r:embed="rId2">
            <a:alphaModFix/>
          </a:blip>
          <a:stretch>
            <a:fillRect/>
          </a:stretch>
        </a:blipFill>
      </p:bgPr>
    </p:bg>
    <p:spTree>
      <p:nvGrpSpPr>
        <p:cNvPr id="211" name="Shape 211"/>
        <p:cNvGrpSpPr/>
        <p:nvPr/>
      </p:nvGrpSpPr>
      <p:grpSpPr>
        <a:xfrm>
          <a:off x="0" y="0"/>
          <a:ext cx="0" cy="0"/>
          <a:chOff x="0" y="0"/>
          <a:chExt cx="0" cy="0"/>
        </a:xfrm>
      </p:grpSpPr>
      <p:sp>
        <p:nvSpPr>
          <p:cNvPr id="212" name="Google Shape;212;p6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 name="Google Shape;213;p6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14" name="Shape 214"/>
        <p:cNvGrpSpPr/>
        <p:nvPr/>
      </p:nvGrpSpPr>
      <p:grpSpPr>
        <a:xfrm>
          <a:off x="0" y="0"/>
          <a:ext cx="0" cy="0"/>
          <a:chOff x="0" y="0"/>
          <a:chExt cx="0" cy="0"/>
        </a:xfrm>
      </p:grpSpPr>
      <p:pic>
        <p:nvPicPr>
          <p:cNvPr id="215" name="Google Shape;215;p6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216" name="Shape 216"/>
        <p:cNvGrpSpPr/>
        <p:nvPr/>
      </p:nvGrpSpPr>
      <p:grpSpPr>
        <a:xfrm>
          <a:off x="0" y="0"/>
          <a:ext cx="0" cy="0"/>
          <a:chOff x="0" y="0"/>
          <a:chExt cx="0" cy="0"/>
        </a:xfrm>
      </p:grpSpPr>
      <p:pic>
        <p:nvPicPr>
          <p:cNvPr id="217" name="Google Shape;217;p63"/>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218" name="Shape 218"/>
        <p:cNvGrpSpPr/>
        <p:nvPr/>
      </p:nvGrpSpPr>
      <p:grpSpPr>
        <a:xfrm>
          <a:off x="0" y="0"/>
          <a:ext cx="0" cy="0"/>
          <a:chOff x="0" y="0"/>
          <a:chExt cx="0" cy="0"/>
        </a:xfrm>
      </p:grpSpPr>
      <p:pic>
        <p:nvPicPr>
          <p:cNvPr id="219" name="Google Shape;219;p6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220" name="Shape 220"/>
        <p:cNvGrpSpPr/>
        <p:nvPr/>
      </p:nvGrpSpPr>
      <p:grpSpPr>
        <a:xfrm>
          <a:off x="0" y="0"/>
          <a:ext cx="0" cy="0"/>
          <a:chOff x="0" y="0"/>
          <a:chExt cx="0" cy="0"/>
        </a:xfrm>
      </p:grpSpPr>
      <p:pic>
        <p:nvPicPr>
          <p:cNvPr id="221" name="Google Shape;221;p65"/>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7">
    <p:bg>
      <p:bgPr>
        <a:blipFill>
          <a:blip r:embed="rId2">
            <a:alphaModFix/>
          </a:blip>
          <a:stretch>
            <a:fillRect/>
          </a:stretch>
        </a:blipFill>
      </p:bgPr>
    </p:bg>
    <p:spTree>
      <p:nvGrpSpPr>
        <p:cNvPr id="222" name="Shape 222"/>
        <p:cNvGrpSpPr/>
        <p:nvPr/>
      </p:nvGrpSpPr>
      <p:grpSpPr>
        <a:xfrm>
          <a:off x="0" y="0"/>
          <a:ext cx="0" cy="0"/>
          <a:chOff x="0" y="0"/>
          <a:chExt cx="0" cy="0"/>
        </a:xfrm>
      </p:grpSpPr>
      <p:pic>
        <p:nvPicPr>
          <p:cNvPr id="223" name="Google Shape;223;p6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4">
  <p:cSld name="SECTION_HEADER_1_1_1_1_1_1_1_6">
    <p:bg>
      <p:bgPr>
        <a:blipFill>
          <a:blip r:embed="rId2">
            <a:alphaModFix/>
          </a:blip>
          <a:stretch>
            <a:fillRect/>
          </a:stretch>
        </a:blipFill>
      </p:bgPr>
    </p:bg>
    <p:spTree>
      <p:nvGrpSpPr>
        <p:cNvPr id="224" name="Shape 224"/>
        <p:cNvGrpSpPr/>
        <p:nvPr/>
      </p:nvGrpSpPr>
      <p:grpSpPr>
        <a:xfrm>
          <a:off x="0" y="0"/>
          <a:ext cx="0" cy="0"/>
          <a:chOff x="0" y="0"/>
          <a:chExt cx="0" cy="0"/>
        </a:xfrm>
      </p:grpSpPr>
      <p:sp>
        <p:nvSpPr>
          <p:cNvPr id="225" name="Google Shape;225;p6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6" name="Google Shape;226;p6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27" name="Shape 227"/>
        <p:cNvGrpSpPr/>
        <p:nvPr/>
      </p:nvGrpSpPr>
      <p:grpSpPr>
        <a:xfrm>
          <a:off x="0" y="0"/>
          <a:ext cx="0" cy="0"/>
          <a:chOff x="0" y="0"/>
          <a:chExt cx="0" cy="0"/>
        </a:xfrm>
      </p:grpSpPr>
      <p:pic>
        <p:nvPicPr>
          <p:cNvPr id="228" name="Google Shape;228;p6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5">
  <p:cSld name="SECTION_HEADER_1_1_1_1_1_1_1_7">
    <p:bg>
      <p:bgPr>
        <a:blipFill>
          <a:blip r:embed="rId2">
            <a:alphaModFix/>
          </a:blip>
          <a:stretch>
            <a:fillRect/>
          </a:stretch>
        </a:blipFill>
      </p:bgPr>
    </p:bg>
    <p:spTree>
      <p:nvGrpSpPr>
        <p:cNvPr id="229" name="Shape 229"/>
        <p:cNvGrpSpPr/>
        <p:nvPr/>
      </p:nvGrpSpPr>
      <p:grpSpPr>
        <a:xfrm>
          <a:off x="0" y="0"/>
          <a:ext cx="0" cy="0"/>
          <a:chOff x="0" y="0"/>
          <a:chExt cx="0" cy="0"/>
        </a:xfrm>
      </p:grpSpPr>
      <p:sp>
        <p:nvSpPr>
          <p:cNvPr id="230" name="Google Shape;230;p69"/>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1" name="Google Shape;231;p6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p:cSld name="TITLE_8">
    <p:spTree>
      <p:nvGrpSpPr>
        <p:cNvPr id="232" name="Shape 232"/>
        <p:cNvGrpSpPr/>
        <p:nvPr/>
      </p:nvGrpSpPr>
      <p:grpSpPr>
        <a:xfrm>
          <a:off x="0" y="0"/>
          <a:ext cx="0" cy="0"/>
          <a:chOff x="0" y="0"/>
          <a:chExt cx="0" cy="0"/>
        </a:xfrm>
      </p:grpSpPr>
      <p:sp>
        <p:nvSpPr>
          <p:cNvPr id="233" name="Google Shape;233;p7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34" name="Google Shape;234;p7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35" name="Google Shape;235;p70"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6">
  <p:cSld name="SECTION_HEADER_1_1_1_1_1_1_1_1_1_8">
    <p:bg>
      <p:bgPr>
        <a:blipFill>
          <a:blip r:embed="rId2">
            <a:alphaModFix/>
          </a:blip>
          <a:stretch>
            <a:fillRect/>
          </a:stretch>
        </a:blipFill>
      </p:bgPr>
    </p:bg>
    <p:spTree>
      <p:nvGrpSpPr>
        <p:cNvPr id="236" name="Shape 236"/>
        <p:cNvGrpSpPr/>
        <p:nvPr/>
      </p:nvGrpSpPr>
      <p:grpSpPr>
        <a:xfrm>
          <a:off x="0" y="0"/>
          <a:ext cx="0" cy="0"/>
          <a:chOff x="0" y="0"/>
          <a:chExt cx="0" cy="0"/>
        </a:xfrm>
      </p:grpSpPr>
      <p:pic>
        <p:nvPicPr>
          <p:cNvPr id="237" name="Google Shape;237;p7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1">
  <p:cSld name="TITLE_9">
    <p:spTree>
      <p:nvGrpSpPr>
        <p:cNvPr id="238" name="Shape 238"/>
        <p:cNvGrpSpPr/>
        <p:nvPr/>
      </p:nvGrpSpPr>
      <p:grpSpPr>
        <a:xfrm>
          <a:off x="0" y="0"/>
          <a:ext cx="0" cy="0"/>
          <a:chOff x="0" y="0"/>
          <a:chExt cx="0" cy="0"/>
        </a:xfrm>
      </p:grpSpPr>
      <p:sp>
        <p:nvSpPr>
          <p:cNvPr id="239" name="Google Shape;239;p7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40" name="Google Shape;240;p7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41" name="Google Shape;241;p72"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2">
  <p:cSld name="TITLE_10">
    <p:spTree>
      <p:nvGrpSpPr>
        <p:cNvPr id="242" name="Shape 242"/>
        <p:cNvGrpSpPr/>
        <p:nvPr/>
      </p:nvGrpSpPr>
      <p:grpSpPr>
        <a:xfrm>
          <a:off x="0" y="0"/>
          <a:ext cx="0" cy="0"/>
          <a:chOff x="0" y="0"/>
          <a:chExt cx="0" cy="0"/>
        </a:xfrm>
      </p:grpSpPr>
      <p:sp>
        <p:nvSpPr>
          <p:cNvPr id="243" name="Google Shape;243;p7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44" name="Google Shape;244;p7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45" name="Google Shape;245;p73"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3">
  <p:cSld name="TITLE_11">
    <p:spTree>
      <p:nvGrpSpPr>
        <p:cNvPr id="246" name="Shape 246"/>
        <p:cNvGrpSpPr/>
        <p:nvPr/>
      </p:nvGrpSpPr>
      <p:grpSpPr>
        <a:xfrm>
          <a:off x="0" y="0"/>
          <a:ext cx="0" cy="0"/>
          <a:chOff x="0" y="0"/>
          <a:chExt cx="0" cy="0"/>
        </a:xfrm>
      </p:grpSpPr>
      <p:sp>
        <p:nvSpPr>
          <p:cNvPr id="247" name="Google Shape;247;p7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48" name="Google Shape;248;p7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49" name="Google Shape;249;p74"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4">
  <p:cSld name="TITLE_12">
    <p:spTree>
      <p:nvGrpSpPr>
        <p:cNvPr id="250" name="Shape 250"/>
        <p:cNvGrpSpPr/>
        <p:nvPr/>
      </p:nvGrpSpPr>
      <p:grpSpPr>
        <a:xfrm>
          <a:off x="0" y="0"/>
          <a:ext cx="0" cy="0"/>
          <a:chOff x="0" y="0"/>
          <a:chExt cx="0" cy="0"/>
        </a:xfrm>
      </p:grpSpPr>
      <p:sp>
        <p:nvSpPr>
          <p:cNvPr id="251" name="Google Shape;251;p7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52" name="Google Shape;252;p7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53" name="Google Shape;253;p75"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p:cSld name="TITLE_13">
    <p:spTree>
      <p:nvGrpSpPr>
        <p:cNvPr id="254" name="Shape 254"/>
        <p:cNvGrpSpPr/>
        <p:nvPr/>
      </p:nvGrpSpPr>
      <p:grpSpPr>
        <a:xfrm>
          <a:off x="0" y="0"/>
          <a:ext cx="0" cy="0"/>
          <a:chOff x="0" y="0"/>
          <a:chExt cx="0" cy="0"/>
        </a:xfrm>
      </p:grpSpPr>
      <p:sp>
        <p:nvSpPr>
          <p:cNvPr id="255" name="Google Shape;255;p76"/>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dk1"/>
              </a:buClr>
              <a:buSzPts val="4500"/>
              <a:buFont typeface="Calibri"/>
              <a:buNone/>
              <a:defRPr sz="45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56" name="Google Shape;256;p76"/>
          <p:cNvSpPr txBox="1"/>
          <p:nvPr>
            <p:ph idx="1" type="subTitle"/>
          </p:nvPr>
        </p:nvSpPr>
        <p:spPr>
          <a:xfrm>
            <a:off x="1143000" y="2701528"/>
            <a:ext cx="6858000" cy="12417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750"/>
              </a:spcBef>
              <a:spcAft>
                <a:spcPts val="0"/>
              </a:spcAft>
              <a:buClr>
                <a:schemeClr val="dk1"/>
              </a:buClr>
              <a:buSzPts val="1800"/>
              <a:buNone/>
              <a:defRPr sz="1800"/>
            </a:lvl1pPr>
            <a:lvl2pPr lvl="1" rtl="0" algn="ctr">
              <a:lnSpc>
                <a:spcPct val="90000"/>
              </a:lnSpc>
              <a:spcBef>
                <a:spcPts val="375"/>
              </a:spcBef>
              <a:spcAft>
                <a:spcPts val="0"/>
              </a:spcAft>
              <a:buClr>
                <a:schemeClr val="dk1"/>
              </a:buClr>
              <a:buSzPts val="1500"/>
              <a:buNone/>
              <a:defRPr sz="1500"/>
            </a:lvl2pPr>
            <a:lvl3pPr lvl="2" rtl="0" algn="ctr">
              <a:lnSpc>
                <a:spcPct val="90000"/>
              </a:lnSpc>
              <a:spcBef>
                <a:spcPts val="375"/>
              </a:spcBef>
              <a:spcAft>
                <a:spcPts val="0"/>
              </a:spcAft>
              <a:buClr>
                <a:schemeClr val="dk1"/>
              </a:buClr>
              <a:buSzPts val="1350"/>
              <a:buNone/>
              <a:defRPr sz="1350"/>
            </a:lvl3pPr>
            <a:lvl4pPr lvl="3" rtl="0" algn="ctr">
              <a:lnSpc>
                <a:spcPct val="90000"/>
              </a:lnSpc>
              <a:spcBef>
                <a:spcPts val="375"/>
              </a:spcBef>
              <a:spcAft>
                <a:spcPts val="0"/>
              </a:spcAft>
              <a:buClr>
                <a:schemeClr val="dk1"/>
              </a:buClr>
              <a:buSzPts val="1200"/>
              <a:buNone/>
              <a:defRPr sz="1200"/>
            </a:lvl4pPr>
            <a:lvl5pPr lvl="4" rtl="0" algn="ctr">
              <a:lnSpc>
                <a:spcPct val="90000"/>
              </a:lnSpc>
              <a:spcBef>
                <a:spcPts val="375"/>
              </a:spcBef>
              <a:spcAft>
                <a:spcPts val="0"/>
              </a:spcAft>
              <a:buClr>
                <a:schemeClr val="dk1"/>
              </a:buClr>
              <a:buSzPts val="12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sp>
        <p:nvSpPr>
          <p:cNvPr id="257" name="Google Shape;257;p76"/>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58" name="Google Shape;258;p76"/>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59" name="Google Shape;259;p76"/>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5">
  <p:cSld name="TITLE_14">
    <p:spTree>
      <p:nvGrpSpPr>
        <p:cNvPr id="260" name="Shape 260"/>
        <p:cNvGrpSpPr/>
        <p:nvPr/>
      </p:nvGrpSpPr>
      <p:grpSpPr>
        <a:xfrm>
          <a:off x="0" y="0"/>
          <a:ext cx="0" cy="0"/>
          <a:chOff x="0" y="0"/>
          <a:chExt cx="0" cy="0"/>
        </a:xfrm>
      </p:grpSpPr>
      <p:sp>
        <p:nvSpPr>
          <p:cNvPr id="261" name="Google Shape;261;p7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62" name="Google Shape;262;p7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63" name="Google Shape;263;p77"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1">
  <p:cSld name="TITLE_15">
    <p:spTree>
      <p:nvGrpSpPr>
        <p:cNvPr id="264" name="Shape 264"/>
        <p:cNvGrpSpPr/>
        <p:nvPr/>
      </p:nvGrpSpPr>
      <p:grpSpPr>
        <a:xfrm>
          <a:off x="0" y="0"/>
          <a:ext cx="0" cy="0"/>
          <a:chOff x="0" y="0"/>
          <a:chExt cx="0" cy="0"/>
        </a:xfrm>
      </p:grpSpPr>
      <p:sp>
        <p:nvSpPr>
          <p:cNvPr id="265" name="Google Shape;265;p78"/>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dk1"/>
              </a:buClr>
              <a:buSzPts val="4500"/>
              <a:buFont typeface="Calibri"/>
              <a:buNone/>
              <a:defRPr sz="45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66" name="Google Shape;266;p78"/>
          <p:cNvSpPr txBox="1"/>
          <p:nvPr>
            <p:ph idx="1" type="subTitle"/>
          </p:nvPr>
        </p:nvSpPr>
        <p:spPr>
          <a:xfrm>
            <a:off x="1143000" y="2701528"/>
            <a:ext cx="6858000" cy="12417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750"/>
              </a:spcBef>
              <a:spcAft>
                <a:spcPts val="0"/>
              </a:spcAft>
              <a:buClr>
                <a:schemeClr val="dk1"/>
              </a:buClr>
              <a:buSzPts val="1800"/>
              <a:buNone/>
              <a:defRPr sz="1800"/>
            </a:lvl1pPr>
            <a:lvl2pPr lvl="1" rtl="0" algn="ctr">
              <a:lnSpc>
                <a:spcPct val="90000"/>
              </a:lnSpc>
              <a:spcBef>
                <a:spcPts val="375"/>
              </a:spcBef>
              <a:spcAft>
                <a:spcPts val="0"/>
              </a:spcAft>
              <a:buClr>
                <a:schemeClr val="dk1"/>
              </a:buClr>
              <a:buSzPts val="1500"/>
              <a:buNone/>
              <a:defRPr sz="1500"/>
            </a:lvl2pPr>
            <a:lvl3pPr lvl="2" rtl="0" algn="ctr">
              <a:lnSpc>
                <a:spcPct val="90000"/>
              </a:lnSpc>
              <a:spcBef>
                <a:spcPts val="375"/>
              </a:spcBef>
              <a:spcAft>
                <a:spcPts val="0"/>
              </a:spcAft>
              <a:buClr>
                <a:schemeClr val="dk1"/>
              </a:buClr>
              <a:buSzPts val="1350"/>
              <a:buNone/>
              <a:defRPr sz="1350"/>
            </a:lvl3pPr>
            <a:lvl4pPr lvl="3" rtl="0" algn="ctr">
              <a:lnSpc>
                <a:spcPct val="90000"/>
              </a:lnSpc>
              <a:spcBef>
                <a:spcPts val="375"/>
              </a:spcBef>
              <a:spcAft>
                <a:spcPts val="0"/>
              </a:spcAft>
              <a:buClr>
                <a:schemeClr val="dk1"/>
              </a:buClr>
              <a:buSzPts val="1200"/>
              <a:buNone/>
              <a:defRPr sz="1200"/>
            </a:lvl4pPr>
            <a:lvl5pPr lvl="4" rtl="0" algn="ctr">
              <a:lnSpc>
                <a:spcPct val="90000"/>
              </a:lnSpc>
              <a:spcBef>
                <a:spcPts val="375"/>
              </a:spcBef>
              <a:spcAft>
                <a:spcPts val="0"/>
              </a:spcAft>
              <a:buClr>
                <a:schemeClr val="dk1"/>
              </a:buClr>
              <a:buSzPts val="12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sp>
        <p:nvSpPr>
          <p:cNvPr id="267" name="Google Shape;267;p78"/>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68" name="Google Shape;268;p78"/>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69" name="Google Shape;269;p78"/>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2">
  <p:cSld name="TITLE_16">
    <p:spTree>
      <p:nvGrpSpPr>
        <p:cNvPr id="270" name="Shape 270"/>
        <p:cNvGrpSpPr/>
        <p:nvPr/>
      </p:nvGrpSpPr>
      <p:grpSpPr>
        <a:xfrm>
          <a:off x="0" y="0"/>
          <a:ext cx="0" cy="0"/>
          <a:chOff x="0" y="0"/>
          <a:chExt cx="0" cy="0"/>
        </a:xfrm>
      </p:grpSpPr>
      <p:sp>
        <p:nvSpPr>
          <p:cNvPr id="271" name="Google Shape;271;p79"/>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dk1"/>
              </a:buClr>
              <a:buSzPts val="4500"/>
              <a:buFont typeface="Calibri"/>
              <a:buNone/>
              <a:defRPr sz="45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2" name="Google Shape;272;p79"/>
          <p:cNvSpPr txBox="1"/>
          <p:nvPr>
            <p:ph idx="1" type="subTitle"/>
          </p:nvPr>
        </p:nvSpPr>
        <p:spPr>
          <a:xfrm>
            <a:off x="1143000" y="2701528"/>
            <a:ext cx="6858000" cy="12417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750"/>
              </a:spcBef>
              <a:spcAft>
                <a:spcPts val="0"/>
              </a:spcAft>
              <a:buClr>
                <a:schemeClr val="dk1"/>
              </a:buClr>
              <a:buSzPts val="1800"/>
              <a:buNone/>
              <a:defRPr sz="1800"/>
            </a:lvl1pPr>
            <a:lvl2pPr lvl="1" rtl="0" algn="ctr">
              <a:lnSpc>
                <a:spcPct val="90000"/>
              </a:lnSpc>
              <a:spcBef>
                <a:spcPts val="375"/>
              </a:spcBef>
              <a:spcAft>
                <a:spcPts val="0"/>
              </a:spcAft>
              <a:buClr>
                <a:schemeClr val="dk1"/>
              </a:buClr>
              <a:buSzPts val="1500"/>
              <a:buNone/>
              <a:defRPr sz="1500"/>
            </a:lvl2pPr>
            <a:lvl3pPr lvl="2" rtl="0" algn="ctr">
              <a:lnSpc>
                <a:spcPct val="90000"/>
              </a:lnSpc>
              <a:spcBef>
                <a:spcPts val="375"/>
              </a:spcBef>
              <a:spcAft>
                <a:spcPts val="0"/>
              </a:spcAft>
              <a:buClr>
                <a:schemeClr val="dk1"/>
              </a:buClr>
              <a:buSzPts val="1350"/>
              <a:buNone/>
              <a:defRPr sz="1350"/>
            </a:lvl3pPr>
            <a:lvl4pPr lvl="3" rtl="0" algn="ctr">
              <a:lnSpc>
                <a:spcPct val="90000"/>
              </a:lnSpc>
              <a:spcBef>
                <a:spcPts val="375"/>
              </a:spcBef>
              <a:spcAft>
                <a:spcPts val="0"/>
              </a:spcAft>
              <a:buClr>
                <a:schemeClr val="dk1"/>
              </a:buClr>
              <a:buSzPts val="1200"/>
              <a:buNone/>
              <a:defRPr sz="1200"/>
            </a:lvl4pPr>
            <a:lvl5pPr lvl="4" rtl="0" algn="ctr">
              <a:lnSpc>
                <a:spcPct val="90000"/>
              </a:lnSpc>
              <a:spcBef>
                <a:spcPts val="375"/>
              </a:spcBef>
              <a:spcAft>
                <a:spcPts val="0"/>
              </a:spcAft>
              <a:buClr>
                <a:schemeClr val="dk1"/>
              </a:buClr>
              <a:buSzPts val="12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sp>
        <p:nvSpPr>
          <p:cNvPr id="273" name="Google Shape;273;p79"/>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4" name="Google Shape;274;p79"/>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5" name="Google Shape;275;p79"/>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7">
  <p:cSld name="SECTION_HEADER_1_1_1_1_1_1_1_1_9">
    <p:spTree>
      <p:nvGrpSpPr>
        <p:cNvPr id="276" name="Shape 276"/>
        <p:cNvGrpSpPr/>
        <p:nvPr/>
      </p:nvGrpSpPr>
      <p:grpSpPr>
        <a:xfrm>
          <a:off x="0" y="0"/>
          <a:ext cx="0" cy="0"/>
          <a:chOff x="0" y="0"/>
          <a:chExt cx="0" cy="0"/>
        </a:xfrm>
      </p:grpSpPr>
      <p:pic>
        <p:nvPicPr>
          <p:cNvPr id="277" name="Google Shape;277;p8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8">
  <p:cSld name="SECTION_HEADER_1_1_1_1_1_1_1_1_10">
    <p:spTree>
      <p:nvGrpSpPr>
        <p:cNvPr id="278" name="Shape 278"/>
        <p:cNvGrpSpPr/>
        <p:nvPr/>
      </p:nvGrpSpPr>
      <p:grpSpPr>
        <a:xfrm>
          <a:off x="0" y="0"/>
          <a:ext cx="0" cy="0"/>
          <a:chOff x="0" y="0"/>
          <a:chExt cx="0" cy="0"/>
        </a:xfrm>
      </p:grpSpPr>
      <p:pic>
        <p:nvPicPr>
          <p:cNvPr id="279" name="Google Shape;279;p81"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5.xml"/><Relationship Id="rId42" Type="http://schemas.openxmlformats.org/officeDocument/2006/relationships/slideLayout" Target="../slideLayouts/slideLayout57.xml"/><Relationship Id="rId41" Type="http://schemas.openxmlformats.org/officeDocument/2006/relationships/slideLayout" Target="../slideLayouts/slideLayout56.xml"/><Relationship Id="rId44" Type="http://schemas.openxmlformats.org/officeDocument/2006/relationships/slideLayout" Target="../slideLayouts/slideLayout59.xml"/><Relationship Id="rId43" Type="http://schemas.openxmlformats.org/officeDocument/2006/relationships/slideLayout" Target="../slideLayouts/slideLayout58.xml"/><Relationship Id="rId46" Type="http://schemas.openxmlformats.org/officeDocument/2006/relationships/slideLayout" Target="../slideLayouts/slideLayout61.xml"/><Relationship Id="rId45" Type="http://schemas.openxmlformats.org/officeDocument/2006/relationships/slideLayout" Target="../slideLayouts/slideLayout60.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48" Type="http://schemas.openxmlformats.org/officeDocument/2006/relationships/slideLayout" Target="../slideLayouts/slideLayout63.xml"/><Relationship Id="rId47" Type="http://schemas.openxmlformats.org/officeDocument/2006/relationships/slideLayout" Target="../slideLayouts/slideLayout62.xml"/><Relationship Id="rId49" Type="http://schemas.openxmlformats.org/officeDocument/2006/relationships/slideLayout" Target="../slideLayouts/slideLayout64.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31" Type="http://schemas.openxmlformats.org/officeDocument/2006/relationships/slideLayout" Target="../slideLayouts/slideLayout46.xml"/><Relationship Id="rId30" Type="http://schemas.openxmlformats.org/officeDocument/2006/relationships/slideLayout" Target="../slideLayouts/slideLayout45.xml"/><Relationship Id="rId33" Type="http://schemas.openxmlformats.org/officeDocument/2006/relationships/slideLayout" Target="../slideLayouts/slideLayout48.xml"/><Relationship Id="rId32" Type="http://schemas.openxmlformats.org/officeDocument/2006/relationships/slideLayout" Target="../slideLayouts/slideLayout47.xml"/><Relationship Id="rId35" Type="http://schemas.openxmlformats.org/officeDocument/2006/relationships/slideLayout" Target="../slideLayouts/slideLayout50.xml"/><Relationship Id="rId34" Type="http://schemas.openxmlformats.org/officeDocument/2006/relationships/slideLayout" Target="../slideLayouts/slideLayout49.xml"/><Relationship Id="rId37" Type="http://schemas.openxmlformats.org/officeDocument/2006/relationships/slideLayout" Target="../slideLayouts/slideLayout52.xml"/><Relationship Id="rId36" Type="http://schemas.openxmlformats.org/officeDocument/2006/relationships/slideLayout" Target="../slideLayouts/slideLayout51.xml"/><Relationship Id="rId39" Type="http://schemas.openxmlformats.org/officeDocument/2006/relationships/slideLayout" Target="../slideLayouts/slideLayout54.xml"/><Relationship Id="rId38" Type="http://schemas.openxmlformats.org/officeDocument/2006/relationships/slideLayout" Target="../slideLayouts/slideLayout53.xml"/><Relationship Id="rId62" Type="http://schemas.openxmlformats.org/officeDocument/2006/relationships/slideLayout" Target="../slideLayouts/slideLayout77.xml"/><Relationship Id="rId61" Type="http://schemas.openxmlformats.org/officeDocument/2006/relationships/slideLayout" Target="../slideLayouts/slideLayout76.xml"/><Relationship Id="rId20" Type="http://schemas.openxmlformats.org/officeDocument/2006/relationships/slideLayout" Target="../slideLayouts/slideLayout35.xml"/><Relationship Id="rId64" Type="http://schemas.openxmlformats.org/officeDocument/2006/relationships/slideLayout" Target="../slideLayouts/slideLayout79.xml"/><Relationship Id="rId63" Type="http://schemas.openxmlformats.org/officeDocument/2006/relationships/slideLayout" Target="../slideLayouts/slideLayout78.xml"/><Relationship Id="rId22" Type="http://schemas.openxmlformats.org/officeDocument/2006/relationships/slideLayout" Target="../slideLayouts/slideLayout37.xml"/><Relationship Id="rId21" Type="http://schemas.openxmlformats.org/officeDocument/2006/relationships/slideLayout" Target="../slideLayouts/slideLayout36.xml"/><Relationship Id="rId65" Type="http://schemas.openxmlformats.org/officeDocument/2006/relationships/theme" Target="../theme/theme2.xml"/><Relationship Id="rId24" Type="http://schemas.openxmlformats.org/officeDocument/2006/relationships/slideLayout" Target="../slideLayouts/slideLayout39.xml"/><Relationship Id="rId23" Type="http://schemas.openxmlformats.org/officeDocument/2006/relationships/slideLayout" Target="../slideLayouts/slideLayout38.xml"/><Relationship Id="rId60" Type="http://schemas.openxmlformats.org/officeDocument/2006/relationships/slideLayout" Target="../slideLayouts/slideLayout75.xml"/><Relationship Id="rId26" Type="http://schemas.openxmlformats.org/officeDocument/2006/relationships/slideLayout" Target="../slideLayouts/slideLayout41.xml"/><Relationship Id="rId25" Type="http://schemas.openxmlformats.org/officeDocument/2006/relationships/slideLayout" Target="../slideLayouts/slideLayout40.xml"/><Relationship Id="rId28" Type="http://schemas.openxmlformats.org/officeDocument/2006/relationships/slideLayout" Target="../slideLayouts/slideLayout43.xml"/><Relationship Id="rId27" Type="http://schemas.openxmlformats.org/officeDocument/2006/relationships/slideLayout" Target="../slideLayouts/slideLayout42.xml"/><Relationship Id="rId29" Type="http://schemas.openxmlformats.org/officeDocument/2006/relationships/slideLayout" Target="../slideLayouts/slideLayout44.xml"/><Relationship Id="rId51" Type="http://schemas.openxmlformats.org/officeDocument/2006/relationships/slideLayout" Target="../slideLayouts/slideLayout66.xml"/><Relationship Id="rId50" Type="http://schemas.openxmlformats.org/officeDocument/2006/relationships/slideLayout" Target="../slideLayouts/slideLayout65.xml"/><Relationship Id="rId53" Type="http://schemas.openxmlformats.org/officeDocument/2006/relationships/slideLayout" Target="../slideLayouts/slideLayout68.xml"/><Relationship Id="rId52" Type="http://schemas.openxmlformats.org/officeDocument/2006/relationships/slideLayout" Target="../slideLayouts/slideLayout67.xml"/><Relationship Id="rId11" Type="http://schemas.openxmlformats.org/officeDocument/2006/relationships/slideLayout" Target="../slideLayouts/slideLayout26.xml"/><Relationship Id="rId55" Type="http://schemas.openxmlformats.org/officeDocument/2006/relationships/slideLayout" Target="../slideLayouts/slideLayout70.xml"/><Relationship Id="rId10" Type="http://schemas.openxmlformats.org/officeDocument/2006/relationships/slideLayout" Target="../slideLayouts/slideLayout25.xml"/><Relationship Id="rId54" Type="http://schemas.openxmlformats.org/officeDocument/2006/relationships/slideLayout" Target="../slideLayouts/slideLayout69.xml"/><Relationship Id="rId13" Type="http://schemas.openxmlformats.org/officeDocument/2006/relationships/slideLayout" Target="../slideLayouts/slideLayout28.xml"/><Relationship Id="rId57" Type="http://schemas.openxmlformats.org/officeDocument/2006/relationships/slideLayout" Target="../slideLayouts/slideLayout72.xml"/><Relationship Id="rId12" Type="http://schemas.openxmlformats.org/officeDocument/2006/relationships/slideLayout" Target="../slideLayouts/slideLayout27.xml"/><Relationship Id="rId56" Type="http://schemas.openxmlformats.org/officeDocument/2006/relationships/slideLayout" Target="../slideLayouts/slideLayout71.xml"/><Relationship Id="rId15" Type="http://schemas.openxmlformats.org/officeDocument/2006/relationships/slideLayout" Target="../slideLayouts/slideLayout30.xml"/><Relationship Id="rId59" Type="http://schemas.openxmlformats.org/officeDocument/2006/relationships/slideLayout" Target="../slideLayouts/slideLayout74.xml"/><Relationship Id="rId14" Type="http://schemas.openxmlformats.org/officeDocument/2006/relationships/slideLayout" Target="../slideLayouts/slideLayout29.xml"/><Relationship Id="rId58" Type="http://schemas.openxmlformats.org/officeDocument/2006/relationships/slideLayout" Target="../slideLayouts/slideLayout73.xml"/><Relationship Id="rId17" Type="http://schemas.openxmlformats.org/officeDocument/2006/relationships/slideLayout" Target="../slideLayouts/slideLayout32.xml"/><Relationship Id="rId16" Type="http://schemas.openxmlformats.org/officeDocument/2006/relationships/slideLayout" Target="../slideLayouts/slideLayout31.xml"/><Relationship Id="rId19" Type="http://schemas.openxmlformats.org/officeDocument/2006/relationships/slideLayout" Target="../slideLayouts/slideLayout34.xml"/><Relationship Id="rId18"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 name="Shape 58"/>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 id="2147483702" r:id="rId40"/>
    <p:sldLayoutId id="2147483703" r:id="rId41"/>
    <p:sldLayoutId id="2147483704" r:id="rId42"/>
    <p:sldLayoutId id="2147483705" r:id="rId43"/>
    <p:sldLayoutId id="2147483706" r:id="rId44"/>
    <p:sldLayoutId id="2147483707" r:id="rId45"/>
    <p:sldLayoutId id="2147483708" r:id="rId46"/>
    <p:sldLayoutId id="2147483709" r:id="rId47"/>
    <p:sldLayoutId id="2147483710" r:id="rId48"/>
    <p:sldLayoutId id="2147483711" r:id="rId49"/>
    <p:sldLayoutId id="2147483712" r:id="rId50"/>
    <p:sldLayoutId id="2147483713" r:id="rId51"/>
    <p:sldLayoutId id="2147483714" r:id="rId52"/>
    <p:sldLayoutId id="2147483715" r:id="rId53"/>
    <p:sldLayoutId id="2147483716" r:id="rId54"/>
    <p:sldLayoutId id="2147483717" r:id="rId55"/>
    <p:sldLayoutId id="2147483718" r:id="rId56"/>
    <p:sldLayoutId id="2147483719" r:id="rId57"/>
    <p:sldLayoutId id="2147483720" r:id="rId58"/>
    <p:sldLayoutId id="2147483721" r:id="rId59"/>
    <p:sldLayoutId id="2147483722" r:id="rId60"/>
    <p:sldLayoutId id="2147483723" r:id="rId61"/>
    <p:sldLayoutId id="2147483724" r:id="rId62"/>
    <p:sldLayoutId id="2147483725" r:id="rId63"/>
    <p:sldLayoutId id="2147483726" r:id="rId6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34.png"/><Relationship Id="rId4" Type="http://schemas.openxmlformats.org/officeDocument/2006/relationships/image" Target="../media/image4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3.xml"/><Relationship Id="rId3" Type="http://schemas.openxmlformats.org/officeDocument/2006/relationships/hyperlink" Target="https://github.com/CoderContenidos/Python-V5/commit/f44e0b5a0304b72e80c61c3b2224a5395e254192" TargetMode="External"/><Relationship Id="rId4" Type="http://schemas.openxmlformats.org/officeDocument/2006/relationships/hyperlink" Target="https://github.com/CoderContenidos/Python-V5/commit/e9f09667f43daabb0e7196fb474980770588fdcb" TargetMode="External"/><Relationship Id="rId5" Type="http://schemas.openxmlformats.org/officeDocument/2006/relationships/hyperlink" Target="https://github.com/CoderContenidos/Python-V5/commit/478ff836b7bc722877b7172301207148aad53961"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37.pn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4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4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48.pn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54.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xml"/><Relationship Id="rId3" Type="http://schemas.openxmlformats.org/officeDocument/2006/relationships/image" Target="../media/image38.png"/><Relationship Id="rId4" Type="http://schemas.openxmlformats.org/officeDocument/2006/relationships/image" Target="../media/image5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57.pn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78.png"/><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hyperlink" Target="https://github.com/CoderContenidos/Python-V5.git"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74.pn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83.png"/><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5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50.png"/><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55.png"/><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6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4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64.png"/><Relationship Id="rId4" Type="http://schemas.openxmlformats.org/officeDocument/2006/relationships/image" Target="../media/image7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7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4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4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60.png"/><Relationship Id="rId4" Type="http://schemas.openxmlformats.org/officeDocument/2006/relationships/image" Target="../media/image7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6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76.png"/><Relationship Id="rId4" Type="http://schemas.openxmlformats.org/officeDocument/2006/relationships/image" Target="../media/image6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70.png"/><Relationship Id="rId4" Type="http://schemas.openxmlformats.org/officeDocument/2006/relationships/image" Target="../media/image6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4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4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4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 Id="rId3" Type="http://schemas.openxmlformats.org/officeDocument/2006/relationships/image" Target="../media/image7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image" Target="../media/image72.png"/><Relationship Id="rId4" Type="http://schemas.openxmlformats.org/officeDocument/2006/relationships/image" Target="../media/image6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image" Target="../media/image82.png"/><Relationship Id="rId4" Type="http://schemas.openxmlformats.org/officeDocument/2006/relationships/image" Target="../media/image8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7.xml"/><Relationship Id="rId3" Type="http://schemas.openxmlformats.org/officeDocument/2006/relationships/image" Target="../media/image8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4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 Id="rId3" Type="http://schemas.openxmlformats.org/officeDocument/2006/relationships/hyperlink" Target="https://github.com/CoderContenidos/Python-V5/commit/5b6fd1bad3d77582baf40eb5fd915c54909e01b3" TargetMode="External"/><Relationship Id="rId4" Type="http://schemas.openxmlformats.org/officeDocument/2006/relationships/hyperlink" Target="https://github.com/CoderContenidos/Python-V5/commit/19bab31663878ddccca2f6860dbed2eb6a4acc63" TargetMode="External"/><Relationship Id="rId5" Type="http://schemas.openxmlformats.org/officeDocument/2006/relationships/hyperlink" Target="https://github.com/CoderContenidos/Python-V5/commit/19bab31663878ddccca2f6860dbed2eb6a4acc63"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 Id="rId3" Type="http://schemas.openxmlformats.org/officeDocument/2006/relationships/hyperlink" Target="https://startbootstrap.com/?showAngular=false&amp;showPro=false&amp;showVue=false"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 Id="rId3" Type="http://schemas.openxmlformats.org/officeDocument/2006/relationships/hyperlink" Target="https://github.com/CoderContenidos/Python-V5/commit/bd183c813db87c47ae7302a4e76698c6940a3d42" TargetMode="External"/><Relationship Id="rId4" Type="http://schemas.openxmlformats.org/officeDocument/2006/relationships/hyperlink" Target="https://github.com/CoderContenidos/Python-V5/commit/a73d4d70b08ef3c9d3808e34618db28b3727b7bf" TargetMode="External"/><Relationship Id="rId5" Type="http://schemas.openxmlformats.org/officeDocument/2006/relationships/hyperlink" Target="https://github.com/CoderContenidos/Python-V5/commit/19d6a46b3a721251084a51c169701f96219e278e" TargetMode="External"/><Relationship Id="rId6" Type="http://schemas.openxmlformats.org/officeDocument/2006/relationships/hyperlink" Target="https://github.com/CoderContenidos/Python-V5/commit/cee85d89a3e008e640f22df0517fba2d40850242" TargetMode="External"/><Relationship Id="rId7" Type="http://schemas.openxmlformats.org/officeDocument/2006/relationships/hyperlink" Target="https://github.com/CoderContenidos/Python-V5/commit/587afeb7bd6f86458de86d1385d16f8ab54142bf" TargetMode="External"/><Relationship Id="rId8" Type="http://schemas.openxmlformats.org/officeDocument/2006/relationships/hyperlink" Target="https://github.com/CoderContenidos/Python-V5/commit/64b1afd9b8ca49fee3c7b8cf332dc945c1a7946a"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 Id="rId3" Type="http://schemas.openxmlformats.org/officeDocument/2006/relationships/hyperlink" Target="https://github.com/CoderContenidos/Python-V5/commit/ef53dd04cfc3122022d935728f4ae5994f90db95" TargetMode="External"/><Relationship Id="rId4" Type="http://schemas.openxmlformats.org/officeDocument/2006/relationships/hyperlink" Target="https://github.com/CoderContenidos/Python-V5/commit/0e30cb62b8e6426f7ee6fcf78e5315b7712f6d9e" TargetMode="External"/><Relationship Id="rId5" Type="http://schemas.openxmlformats.org/officeDocument/2006/relationships/hyperlink" Target="https://github.com/CoderContenidos/Python-V5/commit/8a3f9e42e492b1e8ef32f8e6870ea110ce749afc"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7.xml"/><Relationship Id="rId3" Type="http://schemas.openxmlformats.org/officeDocument/2006/relationships/hyperlink" Target="https://github.com/CoderContenidos/Python-V5/commit/179f46baa1237744ad199302f32f990c475f601f" TargetMode="External"/><Relationship Id="rId4" Type="http://schemas.openxmlformats.org/officeDocument/2006/relationships/hyperlink" Target="https://github.com/CoderContenidos/Python-V5/commit/2485a7af49296d8ec1bc0705708f02a623bf7873" TargetMode="External"/><Relationship Id="rId5" Type="http://schemas.openxmlformats.org/officeDocument/2006/relationships/hyperlink" Target="https://github.com/CoderContenidos/Python-V5/commit/91bdd5cc5cccafeaed8fe7f4c7c3b04e58e864c0" TargetMode="External"/><Relationship Id="rId6" Type="http://schemas.openxmlformats.org/officeDocument/2006/relationships/hyperlink" Target="https://github.com/CoderContenidos/Python-V5/commit/f532b5cf2a726f5ab3a6665d239640954143d904" TargetMode="External"/><Relationship Id="rId7" Type="http://schemas.openxmlformats.org/officeDocument/2006/relationships/hyperlink" Target="https://github.com/CoderContenidos/Python-V5/commit/1fb2e8aaa9a18ba35bab1a91d70dafcdb2e5d48e"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82"/>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Guía de ejercicios complementarios</a:t>
            </a:r>
            <a:endParaRPr b="1" sz="4000">
              <a:solidFill>
                <a:srgbClr val="EAFF6A"/>
              </a:solidFill>
              <a:latin typeface="DM Sans"/>
              <a:ea typeface="DM Sans"/>
              <a:cs typeface="DM Sans"/>
              <a:sym typeface="DM Sans"/>
            </a:endParaRPr>
          </a:p>
        </p:txBody>
      </p:sp>
      <p:sp>
        <p:nvSpPr>
          <p:cNvPr id="285" name="Google Shape;285;p82"/>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800">
                <a:solidFill>
                  <a:schemeClr val="lt1"/>
                </a:solidFill>
                <a:latin typeface="DM Sans"/>
                <a:ea typeface="DM Sans"/>
                <a:cs typeface="DM Sans"/>
                <a:sym typeface="DM Sans"/>
              </a:rPr>
              <a:t>Python</a:t>
            </a:r>
            <a:endParaRPr sz="1600">
              <a:solidFill>
                <a:schemeClr val="lt1"/>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91"/>
          <p:cNvSpPr txBox="1"/>
          <p:nvPr/>
        </p:nvSpPr>
        <p:spPr>
          <a:xfrm>
            <a:off x="433850" y="478875"/>
            <a:ext cx="9435000" cy="71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800">
                <a:solidFill>
                  <a:schemeClr val="dk1"/>
                </a:solidFill>
                <a:latin typeface="DM Sans"/>
                <a:ea typeface="DM Sans"/>
                <a:cs typeface="DM Sans"/>
                <a:sym typeface="DM Sans"/>
              </a:rPr>
              <a:t>Ejemplos de solución </a:t>
            </a:r>
            <a:endParaRPr b="1" sz="3800">
              <a:solidFill>
                <a:schemeClr val="dk1"/>
              </a:solidFill>
              <a:latin typeface="DM Sans"/>
              <a:ea typeface="DM Sans"/>
              <a:cs typeface="DM Sans"/>
              <a:sym typeface="DM Sans"/>
            </a:endParaRPr>
          </a:p>
        </p:txBody>
      </p:sp>
      <p:pic>
        <p:nvPicPr>
          <p:cNvPr id="355" name="Google Shape;355;p91"/>
          <p:cNvPicPr preferRelativeResize="0"/>
          <p:nvPr/>
        </p:nvPicPr>
        <p:blipFill>
          <a:blip r:embed="rId3">
            <a:alphaModFix/>
          </a:blip>
          <a:stretch>
            <a:fillRect/>
          </a:stretch>
        </p:blipFill>
        <p:spPr>
          <a:xfrm>
            <a:off x="564400" y="1989750"/>
            <a:ext cx="3629025" cy="2657475"/>
          </a:xfrm>
          <a:prstGeom prst="rect">
            <a:avLst/>
          </a:prstGeom>
          <a:noFill/>
          <a:ln>
            <a:noFill/>
          </a:ln>
        </p:spPr>
      </p:pic>
      <p:sp>
        <p:nvSpPr>
          <p:cNvPr id="356" name="Google Shape;356;p91"/>
          <p:cNvSpPr txBox="1"/>
          <p:nvPr/>
        </p:nvSpPr>
        <p:spPr>
          <a:xfrm>
            <a:off x="497475" y="1333950"/>
            <a:ext cx="3000000" cy="65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400">
                <a:solidFill>
                  <a:schemeClr val="dk1"/>
                </a:solidFill>
                <a:latin typeface="DM Sans"/>
                <a:ea typeface="DM Sans"/>
                <a:cs typeface="DM Sans"/>
                <a:sym typeface="DM Sans"/>
              </a:rPr>
              <a:t>A</a:t>
            </a:r>
            <a:r>
              <a:rPr b="1" lang="es" sz="3400">
                <a:solidFill>
                  <a:schemeClr val="dk1"/>
                </a:solidFill>
                <a:latin typeface="DM Sans"/>
                <a:ea typeface="DM Sans"/>
                <a:cs typeface="DM Sans"/>
                <a:sym typeface="DM Sans"/>
              </a:rPr>
              <a:t>ctividad 1</a:t>
            </a:r>
            <a:endParaRPr sz="3400"/>
          </a:p>
        </p:txBody>
      </p:sp>
      <p:sp>
        <p:nvSpPr>
          <p:cNvPr id="357" name="Google Shape;357;p91"/>
          <p:cNvSpPr txBox="1"/>
          <p:nvPr/>
        </p:nvSpPr>
        <p:spPr>
          <a:xfrm>
            <a:off x="4704675" y="1333950"/>
            <a:ext cx="3000000" cy="65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400">
                <a:solidFill>
                  <a:schemeClr val="dk1"/>
                </a:solidFill>
                <a:latin typeface="DM Sans"/>
                <a:ea typeface="DM Sans"/>
                <a:cs typeface="DM Sans"/>
                <a:sym typeface="DM Sans"/>
              </a:rPr>
              <a:t>Actividad 2</a:t>
            </a:r>
            <a:endParaRPr sz="3400"/>
          </a:p>
        </p:txBody>
      </p:sp>
      <p:pic>
        <p:nvPicPr>
          <p:cNvPr id="358" name="Google Shape;358;p91"/>
          <p:cNvPicPr preferRelativeResize="0"/>
          <p:nvPr/>
        </p:nvPicPr>
        <p:blipFill>
          <a:blip r:embed="rId4">
            <a:alphaModFix/>
          </a:blip>
          <a:stretch>
            <a:fillRect/>
          </a:stretch>
        </p:blipFill>
        <p:spPr>
          <a:xfrm>
            <a:off x="4704675" y="1989750"/>
            <a:ext cx="4086225" cy="269557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181"/>
          <p:cNvSpPr txBox="1"/>
          <p:nvPr/>
        </p:nvSpPr>
        <p:spPr>
          <a:xfrm>
            <a:off x="419350" y="879250"/>
            <a:ext cx="5742600" cy="1597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3400">
                <a:solidFill>
                  <a:schemeClr val="dk1"/>
                </a:solidFill>
                <a:latin typeface="DM Sans"/>
                <a:ea typeface="DM Sans"/>
                <a:cs typeface="DM Sans"/>
                <a:sym typeface="DM Sans"/>
              </a:rPr>
              <a:t>Actividad 2</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3400">
                <a:solidFill>
                  <a:srgbClr val="595959"/>
                </a:solidFill>
                <a:latin typeface="DM Sans"/>
                <a:ea typeface="DM Sans"/>
                <a:cs typeface="DM Sans"/>
                <a:sym typeface="DM Sans"/>
              </a:rPr>
              <a:t>El perfil</a:t>
            </a:r>
            <a:endParaRPr b="1" sz="1050">
              <a:solidFill>
                <a:srgbClr val="E06C75"/>
              </a:solidFill>
              <a:highlight>
                <a:srgbClr val="23272E"/>
              </a:highlight>
              <a:latin typeface="Courier New"/>
              <a:ea typeface="Courier New"/>
              <a:cs typeface="Courier New"/>
              <a:sym typeface="Courier New"/>
            </a:endParaRPr>
          </a:p>
          <a:p>
            <a:pPr indent="0" lvl="0" marL="0" rtl="0" algn="l">
              <a:lnSpc>
                <a:spcPct val="90000"/>
              </a:lnSpc>
              <a:spcBef>
                <a:spcPts val="0"/>
              </a:spcBef>
              <a:spcAft>
                <a:spcPts val="0"/>
              </a:spcAft>
              <a:buNone/>
            </a:pPr>
            <a:r>
              <a:t/>
            </a:r>
            <a:endParaRPr b="1" sz="3400">
              <a:solidFill>
                <a:srgbClr val="595959"/>
              </a:solidFill>
              <a:latin typeface="DM Sans"/>
              <a:ea typeface="DM Sans"/>
              <a:cs typeface="DM Sans"/>
              <a:sym typeface="DM Sans"/>
            </a:endParaRPr>
          </a:p>
        </p:txBody>
      </p:sp>
      <p:sp>
        <p:nvSpPr>
          <p:cNvPr id="1012" name="Google Shape;1012;p181"/>
          <p:cNvSpPr txBox="1"/>
          <p:nvPr/>
        </p:nvSpPr>
        <p:spPr>
          <a:xfrm>
            <a:off x="419350" y="2282451"/>
            <a:ext cx="4039200" cy="1421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Agrega un apartado donde el usuario pueda ver su </a:t>
            </a:r>
            <a:r>
              <a:rPr lang="es" sz="1250">
                <a:solidFill>
                  <a:schemeClr val="dk1"/>
                </a:solidFill>
                <a:highlight>
                  <a:schemeClr val="lt1"/>
                </a:highlight>
                <a:latin typeface="DM Sans"/>
                <a:ea typeface="DM Sans"/>
                <a:cs typeface="DM Sans"/>
                <a:sym typeface="DM Sans"/>
              </a:rPr>
              <a:t>información</a:t>
            </a:r>
            <a:r>
              <a:rPr lang="es" sz="1250">
                <a:solidFill>
                  <a:schemeClr val="dk1"/>
                </a:solidFill>
                <a:highlight>
                  <a:schemeClr val="lt1"/>
                </a:highlight>
                <a:latin typeface="DM Sans"/>
                <a:ea typeface="DM Sans"/>
                <a:cs typeface="DM Sans"/>
                <a:sym typeface="DM Sans"/>
              </a:rPr>
              <a:t> (nombre, apellido, avatar, etc) y que tenga un acceso a un apartado para modificar dicha </a:t>
            </a:r>
            <a:r>
              <a:rPr lang="es" sz="1250">
                <a:solidFill>
                  <a:schemeClr val="dk1"/>
                </a:solidFill>
                <a:highlight>
                  <a:schemeClr val="lt1"/>
                </a:highlight>
                <a:latin typeface="DM Sans"/>
                <a:ea typeface="DM Sans"/>
                <a:cs typeface="DM Sans"/>
                <a:sym typeface="DM Sans"/>
              </a:rPr>
              <a:t>información</a:t>
            </a:r>
            <a:r>
              <a:rPr lang="es" sz="1250">
                <a:solidFill>
                  <a:schemeClr val="dk1"/>
                </a:solidFill>
                <a:highlight>
                  <a:schemeClr val="lt1"/>
                </a:highlight>
                <a:latin typeface="DM Sans"/>
                <a:ea typeface="DM Sans"/>
                <a:cs typeface="DM Sans"/>
                <a:sym typeface="DM Sans"/>
              </a:rPr>
              <a:t> (</a:t>
            </a:r>
            <a:r>
              <a:rPr lang="es" sz="1250">
                <a:solidFill>
                  <a:schemeClr val="dk1"/>
                </a:solidFill>
                <a:highlight>
                  <a:schemeClr val="lt1"/>
                </a:highlight>
                <a:latin typeface="DM Sans"/>
                <a:ea typeface="DM Sans"/>
                <a:cs typeface="DM Sans"/>
                <a:sym typeface="DM Sans"/>
              </a:rPr>
              <a:t>también</a:t>
            </a:r>
            <a:r>
              <a:rPr lang="es" sz="1250">
                <a:solidFill>
                  <a:schemeClr val="dk1"/>
                </a:solidFill>
                <a:highlight>
                  <a:schemeClr val="lt1"/>
                </a:highlight>
                <a:latin typeface="DM Sans"/>
                <a:ea typeface="DM Sans"/>
                <a:cs typeface="DM Sans"/>
                <a:sym typeface="DM Sans"/>
              </a:rPr>
              <a:t> que se pueda modificar la contraseña).</a:t>
            </a:r>
            <a:endParaRPr sz="1350">
              <a:solidFill>
                <a:schemeClr val="dk1"/>
              </a:solidFill>
              <a:latin typeface="DM Sans"/>
              <a:ea typeface="DM Sans"/>
              <a:cs typeface="DM Sans"/>
              <a:sym typeface="DM Sans"/>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182"/>
          <p:cNvSpPr txBox="1"/>
          <p:nvPr/>
        </p:nvSpPr>
        <p:spPr>
          <a:xfrm>
            <a:off x="419350" y="879250"/>
            <a:ext cx="5742600" cy="1597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3400">
                <a:solidFill>
                  <a:schemeClr val="dk1"/>
                </a:solidFill>
                <a:latin typeface="DM Sans"/>
                <a:ea typeface="DM Sans"/>
                <a:cs typeface="DM Sans"/>
                <a:sym typeface="DM Sans"/>
              </a:rPr>
              <a:t>Actividad 3</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3400">
                <a:solidFill>
                  <a:srgbClr val="595959"/>
                </a:solidFill>
                <a:latin typeface="DM Sans"/>
                <a:ea typeface="DM Sans"/>
                <a:cs typeface="DM Sans"/>
                <a:sym typeface="DM Sans"/>
              </a:rPr>
              <a:t>Ver y describir el peluche</a:t>
            </a:r>
            <a:endParaRPr b="1" sz="1050">
              <a:solidFill>
                <a:srgbClr val="E06C75"/>
              </a:solidFill>
              <a:highlight>
                <a:srgbClr val="23272E"/>
              </a:highlight>
              <a:latin typeface="Courier New"/>
              <a:ea typeface="Courier New"/>
              <a:cs typeface="Courier New"/>
              <a:sym typeface="Courier New"/>
            </a:endParaRPr>
          </a:p>
          <a:p>
            <a:pPr indent="0" lvl="0" marL="0" rtl="0" algn="l">
              <a:lnSpc>
                <a:spcPct val="90000"/>
              </a:lnSpc>
              <a:spcBef>
                <a:spcPts val="0"/>
              </a:spcBef>
              <a:spcAft>
                <a:spcPts val="0"/>
              </a:spcAft>
              <a:buNone/>
            </a:pPr>
            <a:r>
              <a:t/>
            </a:r>
            <a:endParaRPr b="1" sz="3400">
              <a:solidFill>
                <a:srgbClr val="595959"/>
              </a:solidFill>
              <a:latin typeface="DM Sans"/>
              <a:ea typeface="DM Sans"/>
              <a:cs typeface="DM Sans"/>
              <a:sym typeface="DM Sans"/>
            </a:endParaRPr>
          </a:p>
        </p:txBody>
      </p:sp>
      <p:sp>
        <p:nvSpPr>
          <p:cNvPr id="1018" name="Google Shape;1018;p182"/>
          <p:cNvSpPr txBox="1"/>
          <p:nvPr/>
        </p:nvSpPr>
        <p:spPr>
          <a:xfrm>
            <a:off x="373000" y="2477051"/>
            <a:ext cx="4039200" cy="1698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s" sz="1250">
                <a:solidFill>
                  <a:srgbClr val="1E1E1E"/>
                </a:solidFill>
                <a:highlight>
                  <a:schemeClr val="lt1"/>
                </a:highlight>
                <a:latin typeface="DM Sans"/>
                <a:ea typeface="DM Sans"/>
                <a:cs typeface="DM Sans"/>
                <a:sym typeface="DM Sans"/>
              </a:rPr>
              <a:t>Agrégale al peluche animal un atributo para cargarle una imagen y una </a:t>
            </a:r>
            <a:r>
              <a:rPr lang="es" sz="1250">
                <a:solidFill>
                  <a:srgbClr val="1E1E1E"/>
                </a:solidFill>
                <a:highlight>
                  <a:schemeClr val="lt1"/>
                </a:highlight>
                <a:latin typeface="DM Sans"/>
                <a:ea typeface="DM Sans"/>
                <a:cs typeface="DM Sans"/>
                <a:sym typeface="DM Sans"/>
              </a:rPr>
              <a:t>descripción, para esta última</a:t>
            </a:r>
            <a:r>
              <a:rPr lang="es" sz="1250">
                <a:solidFill>
                  <a:srgbClr val="1E1E1E"/>
                </a:solidFill>
                <a:highlight>
                  <a:schemeClr val="lt1"/>
                </a:highlight>
                <a:latin typeface="DM Sans"/>
                <a:ea typeface="DM Sans"/>
                <a:cs typeface="DM Sans"/>
                <a:sym typeface="DM Sans"/>
              </a:rPr>
              <a:t> permitir que sea con formato de texto enriquecido. Ambos campos deben ser incluidos en todas las vistas relacionadas a peluche animal.</a:t>
            </a:r>
            <a:endParaRPr sz="1250">
              <a:solidFill>
                <a:srgbClr val="1E1E1E"/>
              </a:solidFill>
              <a:highlight>
                <a:schemeClr val="lt1"/>
              </a:highlight>
              <a:latin typeface="DM Sans"/>
              <a:ea typeface="DM Sans"/>
              <a:cs typeface="DM Sans"/>
              <a:sym typeface="DM Sans"/>
            </a:endParaRPr>
          </a:p>
          <a:p>
            <a:pPr indent="0" lvl="0" marL="0" rtl="0" algn="l">
              <a:spcBef>
                <a:spcPts val="0"/>
              </a:spcBef>
              <a:spcAft>
                <a:spcPts val="1000"/>
              </a:spcAft>
              <a:buClr>
                <a:schemeClr val="dk1"/>
              </a:buClr>
              <a:buSzPts val="2000"/>
              <a:buFont typeface="Arial"/>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18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Resoluciones</a:t>
            </a:r>
            <a:endParaRPr b="1" sz="4000">
              <a:solidFill>
                <a:schemeClr val="dk1"/>
              </a:solidFill>
              <a:latin typeface="DM Sans"/>
              <a:ea typeface="DM Sans"/>
              <a:cs typeface="DM Sans"/>
              <a:sym typeface="DM Sans"/>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84"/>
          <p:cNvSpPr txBox="1"/>
          <p:nvPr/>
        </p:nvSpPr>
        <p:spPr>
          <a:xfrm>
            <a:off x="377175" y="270400"/>
            <a:ext cx="9435000" cy="71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800">
                <a:solidFill>
                  <a:schemeClr val="dk1"/>
                </a:solidFill>
                <a:latin typeface="DM Sans"/>
                <a:ea typeface="DM Sans"/>
                <a:cs typeface="DM Sans"/>
                <a:sym typeface="DM Sans"/>
              </a:rPr>
              <a:t>Ejemplos de solución </a:t>
            </a:r>
            <a:endParaRPr b="1" sz="3800">
              <a:solidFill>
                <a:schemeClr val="dk1"/>
              </a:solidFill>
              <a:latin typeface="DM Sans"/>
              <a:ea typeface="DM Sans"/>
              <a:cs typeface="DM Sans"/>
              <a:sym typeface="DM Sans"/>
            </a:endParaRPr>
          </a:p>
        </p:txBody>
      </p:sp>
      <p:sp>
        <p:nvSpPr>
          <p:cNvPr id="1029" name="Google Shape;1029;p184"/>
          <p:cNvSpPr txBox="1"/>
          <p:nvPr/>
        </p:nvSpPr>
        <p:spPr>
          <a:xfrm>
            <a:off x="482225" y="1320750"/>
            <a:ext cx="3000000" cy="65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400">
                <a:solidFill>
                  <a:schemeClr val="dk1"/>
                </a:solidFill>
                <a:latin typeface="DM Sans"/>
                <a:ea typeface="DM Sans"/>
                <a:cs typeface="DM Sans"/>
                <a:sym typeface="DM Sans"/>
              </a:rPr>
              <a:t>Actividad 1</a:t>
            </a:r>
            <a:endParaRPr sz="3400"/>
          </a:p>
        </p:txBody>
      </p:sp>
      <p:sp>
        <p:nvSpPr>
          <p:cNvPr id="1030" name="Google Shape;1030;p184"/>
          <p:cNvSpPr txBox="1"/>
          <p:nvPr/>
        </p:nvSpPr>
        <p:spPr>
          <a:xfrm>
            <a:off x="587275" y="1976550"/>
            <a:ext cx="2305800" cy="377100"/>
          </a:xfrm>
          <a:prstGeom prst="rect">
            <a:avLst/>
          </a:prstGeom>
          <a:noFill/>
          <a:ln>
            <a:noFill/>
          </a:ln>
        </p:spPr>
        <p:txBody>
          <a:bodyPr anchorCtr="0" anchor="t" bIns="91425" lIns="91425" spcFirstLastPara="1" rIns="91425" wrap="square" tIns="91425">
            <a:spAutoFit/>
          </a:bodyPr>
          <a:lstStyle/>
          <a:p>
            <a:pPr indent="-307975" lvl="0" marL="457200" rtl="0" algn="l">
              <a:spcBef>
                <a:spcPts val="0"/>
              </a:spcBef>
              <a:spcAft>
                <a:spcPts val="1000"/>
              </a:spcAft>
              <a:buClr>
                <a:schemeClr val="dk1"/>
              </a:buClr>
              <a:buSzPts val="1250"/>
              <a:buFont typeface="DM Sans"/>
              <a:buChar char="●"/>
            </a:pPr>
            <a:r>
              <a:rPr b="1" lang="es" sz="1250" u="sng">
                <a:solidFill>
                  <a:schemeClr val="hlink"/>
                </a:solidFill>
                <a:latin typeface="DM Sans"/>
                <a:ea typeface="DM Sans"/>
                <a:cs typeface="DM Sans"/>
                <a:sym typeface="DM Sans"/>
                <a:hlinkClick r:id="rId3"/>
              </a:rPr>
              <a:t>Disponible aquí</a:t>
            </a:r>
            <a:endParaRPr b="1" sz="1250">
              <a:solidFill>
                <a:srgbClr val="61AFEF"/>
              </a:solidFill>
              <a:latin typeface="DM Sans"/>
              <a:ea typeface="DM Sans"/>
              <a:cs typeface="DM Sans"/>
              <a:sym typeface="DM Sans"/>
            </a:endParaRPr>
          </a:p>
        </p:txBody>
      </p:sp>
      <p:sp>
        <p:nvSpPr>
          <p:cNvPr id="1031" name="Google Shape;1031;p184"/>
          <p:cNvSpPr txBox="1"/>
          <p:nvPr/>
        </p:nvSpPr>
        <p:spPr>
          <a:xfrm>
            <a:off x="4572000" y="1237550"/>
            <a:ext cx="2814900" cy="65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400">
                <a:solidFill>
                  <a:schemeClr val="dk1"/>
                </a:solidFill>
                <a:latin typeface="DM Sans"/>
                <a:ea typeface="DM Sans"/>
                <a:cs typeface="DM Sans"/>
                <a:sym typeface="DM Sans"/>
              </a:rPr>
              <a:t>Actividad 2</a:t>
            </a:r>
            <a:endParaRPr sz="3400"/>
          </a:p>
        </p:txBody>
      </p:sp>
      <p:sp>
        <p:nvSpPr>
          <p:cNvPr id="1032" name="Google Shape;1032;p184"/>
          <p:cNvSpPr txBox="1"/>
          <p:nvPr/>
        </p:nvSpPr>
        <p:spPr>
          <a:xfrm>
            <a:off x="4615091" y="1976554"/>
            <a:ext cx="3387000" cy="377100"/>
          </a:xfrm>
          <a:prstGeom prst="rect">
            <a:avLst/>
          </a:prstGeom>
          <a:noFill/>
          <a:ln>
            <a:noFill/>
          </a:ln>
        </p:spPr>
        <p:txBody>
          <a:bodyPr anchorCtr="0" anchor="t" bIns="91425" lIns="91425" spcFirstLastPara="1" rIns="91425" wrap="square" tIns="91425">
            <a:spAutoFit/>
          </a:bodyPr>
          <a:lstStyle/>
          <a:p>
            <a:pPr indent="-307975" lvl="0" marL="457200" rtl="0" algn="l">
              <a:spcBef>
                <a:spcPts val="0"/>
              </a:spcBef>
              <a:spcAft>
                <a:spcPts val="0"/>
              </a:spcAft>
              <a:buClr>
                <a:schemeClr val="dk1"/>
              </a:buClr>
              <a:buSzPts val="1250"/>
              <a:buFont typeface="DM Sans"/>
              <a:buChar char="●"/>
            </a:pPr>
            <a:r>
              <a:rPr b="1" lang="es" sz="1250" u="sng">
                <a:solidFill>
                  <a:schemeClr val="hlink"/>
                </a:solidFill>
                <a:latin typeface="DM Sans"/>
                <a:ea typeface="DM Sans"/>
                <a:cs typeface="DM Sans"/>
                <a:sym typeface="DM Sans"/>
                <a:hlinkClick r:id="rId4"/>
              </a:rPr>
              <a:t>Disponible aquí</a:t>
            </a:r>
            <a:endParaRPr b="1" sz="1250">
              <a:solidFill>
                <a:srgbClr val="61AFEF"/>
              </a:solidFill>
              <a:latin typeface="DM Sans"/>
              <a:ea typeface="DM Sans"/>
              <a:cs typeface="DM Sans"/>
              <a:sym typeface="DM Sans"/>
            </a:endParaRPr>
          </a:p>
        </p:txBody>
      </p:sp>
      <p:sp>
        <p:nvSpPr>
          <p:cNvPr id="1033" name="Google Shape;1033;p184"/>
          <p:cNvSpPr txBox="1"/>
          <p:nvPr/>
        </p:nvSpPr>
        <p:spPr>
          <a:xfrm>
            <a:off x="587275" y="2985688"/>
            <a:ext cx="3000000" cy="65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400">
                <a:solidFill>
                  <a:schemeClr val="dk1"/>
                </a:solidFill>
                <a:latin typeface="DM Sans"/>
                <a:ea typeface="DM Sans"/>
                <a:cs typeface="DM Sans"/>
                <a:sym typeface="DM Sans"/>
              </a:rPr>
              <a:t>Actividad 3</a:t>
            </a:r>
            <a:endParaRPr sz="3400"/>
          </a:p>
        </p:txBody>
      </p:sp>
      <p:sp>
        <p:nvSpPr>
          <p:cNvPr id="1034" name="Google Shape;1034;p184"/>
          <p:cNvSpPr txBox="1"/>
          <p:nvPr/>
        </p:nvSpPr>
        <p:spPr>
          <a:xfrm>
            <a:off x="629700" y="3641500"/>
            <a:ext cx="3000000" cy="377100"/>
          </a:xfrm>
          <a:prstGeom prst="rect">
            <a:avLst/>
          </a:prstGeom>
          <a:noFill/>
          <a:ln>
            <a:noFill/>
          </a:ln>
        </p:spPr>
        <p:txBody>
          <a:bodyPr anchorCtr="0" anchor="t" bIns="91425" lIns="91425" spcFirstLastPara="1" rIns="91425" wrap="square" tIns="91425">
            <a:spAutoFit/>
          </a:bodyPr>
          <a:lstStyle/>
          <a:p>
            <a:pPr indent="-307975" lvl="0" marL="457200" rtl="0" algn="l">
              <a:spcBef>
                <a:spcPts val="0"/>
              </a:spcBef>
              <a:spcAft>
                <a:spcPts val="0"/>
              </a:spcAft>
              <a:buClr>
                <a:schemeClr val="dk1"/>
              </a:buClr>
              <a:buSzPts val="1250"/>
              <a:buFont typeface="DM Sans"/>
              <a:buChar char="●"/>
            </a:pPr>
            <a:r>
              <a:rPr b="1" lang="es" sz="1250" u="sng">
                <a:solidFill>
                  <a:schemeClr val="hlink"/>
                </a:solidFill>
                <a:latin typeface="DM Sans"/>
                <a:ea typeface="DM Sans"/>
                <a:cs typeface="DM Sans"/>
                <a:sym typeface="DM Sans"/>
                <a:hlinkClick r:id="rId5"/>
              </a:rPr>
              <a:t>Disponible aquí</a:t>
            </a:r>
            <a:endParaRPr b="1" sz="1250">
              <a:solidFill>
                <a:srgbClr val="61AFEF"/>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92"/>
          <p:cNvSpPr txBox="1"/>
          <p:nvPr/>
        </p:nvSpPr>
        <p:spPr>
          <a:xfrm>
            <a:off x="198475" y="688900"/>
            <a:ext cx="3000000" cy="65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400">
                <a:solidFill>
                  <a:schemeClr val="dk1"/>
                </a:solidFill>
                <a:latin typeface="DM Sans"/>
                <a:ea typeface="DM Sans"/>
                <a:cs typeface="DM Sans"/>
                <a:sym typeface="DM Sans"/>
              </a:rPr>
              <a:t>Actividad 3</a:t>
            </a:r>
            <a:endParaRPr sz="3400"/>
          </a:p>
        </p:txBody>
      </p:sp>
      <p:sp>
        <p:nvSpPr>
          <p:cNvPr id="364" name="Google Shape;364;p92"/>
          <p:cNvSpPr txBox="1"/>
          <p:nvPr/>
        </p:nvSpPr>
        <p:spPr>
          <a:xfrm>
            <a:off x="4619875" y="617025"/>
            <a:ext cx="3000000" cy="65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400">
                <a:solidFill>
                  <a:schemeClr val="dk1"/>
                </a:solidFill>
                <a:latin typeface="DM Sans"/>
                <a:ea typeface="DM Sans"/>
                <a:cs typeface="DM Sans"/>
                <a:sym typeface="DM Sans"/>
              </a:rPr>
              <a:t>Actividad 4</a:t>
            </a:r>
            <a:endParaRPr sz="3400"/>
          </a:p>
        </p:txBody>
      </p:sp>
      <p:pic>
        <p:nvPicPr>
          <p:cNvPr id="365" name="Google Shape;365;p92"/>
          <p:cNvPicPr preferRelativeResize="0"/>
          <p:nvPr/>
        </p:nvPicPr>
        <p:blipFill>
          <a:blip r:embed="rId3">
            <a:alphaModFix/>
          </a:blip>
          <a:stretch>
            <a:fillRect/>
          </a:stretch>
        </p:blipFill>
        <p:spPr>
          <a:xfrm>
            <a:off x="198475" y="1399900"/>
            <a:ext cx="4084401" cy="2270125"/>
          </a:xfrm>
          <a:prstGeom prst="rect">
            <a:avLst/>
          </a:prstGeom>
          <a:noFill/>
          <a:ln>
            <a:noFill/>
          </a:ln>
        </p:spPr>
      </p:pic>
      <p:pic>
        <p:nvPicPr>
          <p:cNvPr id="366" name="Google Shape;366;p92"/>
          <p:cNvPicPr preferRelativeResize="0"/>
          <p:nvPr/>
        </p:nvPicPr>
        <p:blipFill>
          <a:blip r:embed="rId4">
            <a:alphaModFix/>
          </a:blip>
          <a:stretch>
            <a:fillRect/>
          </a:stretch>
        </p:blipFill>
        <p:spPr>
          <a:xfrm>
            <a:off x="4572000" y="1399900"/>
            <a:ext cx="4373524" cy="2270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93"/>
          <p:cNvSpPr txBox="1"/>
          <p:nvPr/>
        </p:nvSpPr>
        <p:spPr>
          <a:xfrm>
            <a:off x="1461300" y="2123850"/>
            <a:ext cx="6221400" cy="11544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rgbClr val="EAFF6A"/>
                </a:solidFill>
                <a:latin typeface="DM Sans"/>
                <a:ea typeface="DM Sans"/>
                <a:cs typeface="DM Sans"/>
                <a:sym typeface="DM Sans"/>
              </a:rPr>
              <a:t>Conjuntos, diccionarios y métodos de colecciones</a:t>
            </a:r>
            <a:endParaRPr b="1" sz="3500">
              <a:solidFill>
                <a:srgbClr val="EAFF6A"/>
              </a:solidFill>
              <a:latin typeface="DM Sans"/>
              <a:ea typeface="DM Sans"/>
              <a:cs typeface="DM Sans"/>
              <a:sym typeface="DM Sans"/>
            </a:endParaRPr>
          </a:p>
        </p:txBody>
      </p:sp>
      <p:sp>
        <p:nvSpPr>
          <p:cNvPr id="372" name="Google Shape;372;p93"/>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800">
                <a:solidFill>
                  <a:schemeClr val="lt1"/>
                </a:solidFill>
                <a:latin typeface="DM Sans"/>
                <a:ea typeface="DM Sans"/>
                <a:cs typeface="DM Sans"/>
                <a:sym typeface="DM Sans"/>
              </a:rPr>
              <a:t>Guía</a:t>
            </a:r>
            <a:r>
              <a:rPr lang="es" sz="1800">
                <a:solidFill>
                  <a:schemeClr val="lt1"/>
                </a:solidFill>
                <a:latin typeface="DM Sans"/>
                <a:ea typeface="DM Sans"/>
                <a:cs typeface="DM Sans"/>
                <a:sym typeface="DM Sans"/>
              </a:rPr>
              <a:t> complementaria - Parte 2</a:t>
            </a:r>
            <a:endParaRPr sz="1600">
              <a:solidFill>
                <a:schemeClr val="lt1"/>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94"/>
          <p:cNvSpPr txBox="1"/>
          <p:nvPr/>
        </p:nvSpPr>
        <p:spPr>
          <a:xfrm>
            <a:off x="4826050" y="2166600"/>
            <a:ext cx="4065000" cy="1108200"/>
          </a:xfrm>
          <a:prstGeom prst="rect">
            <a:avLst/>
          </a:prstGeom>
          <a:noFill/>
          <a:ln cap="flat" cmpd="sng" w="9525">
            <a:solidFill>
              <a:srgbClr val="EAFF6A"/>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 sz="1200">
                <a:solidFill>
                  <a:schemeClr val="dk1"/>
                </a:solidFill>
                <a:latin typeface="DM Sans"/>
                <a:ea typeface="DM Sans"/>
                <a:cs typeface="DM Sans"/>
                <a:sym typeface="DM Sans"/>
              </a:rPr>
              <a:t>Notas actividad 1</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 sz="1200">
                <a:solidFill>
                  <a:srgbClr val="595959"/>
                </a:solidFill>
                <a:latin typeface="DM Sans"/>
                <a:ea typeface="DM Sans"/>
                <a:cs typeface="DM Sans"/>
                <a:sym typeface="DM Sans"/>
              </a:rPr>
              <a:t>Aclaraciones</a:t>
            </a:r>
            <a:endParaRPr sz="1200">
              <a:solidFill>
                <a:srgbClr val="595959"/>
              </a:solidFill>
              <a:latin typeface="DM Sans"/>
              <a:ea typeface="DM Sans"/>
              <a:cs typeface="DM Sans"/>
              <a:sym typeface="DM Sans"/>
            </a:endParaRPr>
          </a:p>
          <a:p>
            <a:pPr indent="0" lvl="0" marL="450000" rtl="0" algn="l">
              <a:spcBef>
                <a:spcPts val="0"/>
              </a:spcBef>
              <a:spcAft>
                <a:spcPts val="0"/>
              </a:spcAft>
              <a:buNone/>
            </a:pPr>
            <a:r>
              <a:t/>
            </a:r>
            <a:endParaRPr sz="1200">
              <a:solidFill>
                <a:srgbClr val="595959"/>
              </a:solidFill>
              <a:latin typeface="DM Sans"/>
              <a:ea typeface="DM Sans"/>
              <a:cs typeface="DM Sans"/>
              <a:sym typeface="DM Sans"/>
            </a:endParaRPr>
          </a:p>
          <a:p>
            <a:pPr indent="0" lvl="0" marL="450000" rtl="0" algn="l">
              <a:spcBef>
                <a:spcPts val="0"/>
              </a:spcBef>
              <a:spcAft>
                <a:spcPts val="0"/>
              </a:spcAft>
              <a:buNone/>
            </a:pPr>
            <a:r>
              <a:rPr lang="es" sz="1200">
                <a:solidFill>
                  <a:srgbClr val="595959"/>
                </a:solidFill>
                <a:latin typeface="DM Sans"/>
                <a:ea typeface="DM Sans"/>
                <a:cs typeface="DM Sans"/>
                <a:sym typeface="DM Sans"/>
              </a:rPr>
              <a:t>Para separar los nombres recuerda que </a:t>
            </a:r>
            <a:r>
              <a:rPr lang="es" sz="1200">
                <a:solidFill>
                  <a:srgbClr val="595959"/>
                </a:solidFill>
                <a:latin typeface="DM Sans"/>
                <a:ea typeface="DM Sans"/>
                <a:cs typeface="DM Sans"/>
                <a:sym typeface="DM Sans"/>
              </a:rPr>
              <a:t>puedes</a:t>
            </a:r>
            <a:r>
              <a:rPr lang="es" sz="1200">
                <a:solidFill>
                  <a:srgbClr val="595959"/>
                </a:solidFill>
                <a:latin typeface="DM Sans"/>
                <a:ea typeface="DM Sans"/>
                <a:cs typeface="DM Sans"/>
                <a:sym typeface="DM Sans"/>
              </a:rPr>
              <a:t> utilizar split.</a:t>
            </a:r>
            <a:endParaRPr sz="1200">
              <a:solidFill>
                <a:srgbClr val="595959"/>
              </a:solidFill>
              <a:latin typeface="DM Sans"/>
              <a:ea typeface="DM Sans"/>
              <a:cs typeface="DM Sans"/>
              <a:sym typeface="DM Sans"/>
            </a:endParaRPr>
          </a:p>
        </p:txBody>
      </p:sp>
      <p:grpSp>
        <p:nvGrpSpPr>
          <p:cNvPr id="378" name="Google Shape;378;p94"/>
          <p:cNvGrpSpPr/>
          <p:nvPr/>
        </p:nvGrpSpPr>
        <p:grpSpPr>
          <a:xfrm>
            <a:off x="4838951" y="2289022"/>
            <a:ext cx="465285" cy="465285"/>
            <a:chOff x="4202550" y="994173"/>
            <a:chExt cx="738900" cy="738900"/>
          </a:xfrm>
        </p:grpSpPr>
        <p:sp>
          <p:nvSpPr>
            <p:cNvPr id="379" name="Google Shape;379;p94"/>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380" name="Google Shape;380;p94" title="ícono de codertips"/>
            <p:cNvPicPr preferRelativeResize="0"/>
            <p:nvPr/>
          </p:nvPicPr>
          <p:blipFill>
            <a:blip r:embed="rId3">
              <a:alphaModFix/>
            </a:blip>
            <a:stretch>
              <a:fillRect/>
            </a:stretch>
          </p:blipFill>
          <p:spPr>
            <a:xfrm>
              <a:off x="4346700" y="1138325"/>
              <a:ext cx="450600" cy="450600"/>
            </a:xfrm>
            <a:prstGeom prst="rect">
              <a:avLst/>
            </a:prstGeom>
            <a:noFill/>
            <a:ln>
              <a:noFill/>
            </a:ln>
          </p:spPr>
        </p:pic>
      </p:grpSp>
      <p:sp>
        <p:nvSpPr>
          <p:cNvPr id="381" name="Google Shape;381;p94"/>
          <p:cNvSpPr txBox="1"/>
          <p:nvPr/>
        </p:nvSpPr>
        <p:spPr>
          <a:xfrm>
            <a:off x="419350" y="879250"/>
            <a:ext cx="57426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3400">
                <a:solidFill>
                  <a:schemeClr val="dk1"/>
                </a:solidFill>
                <a:latin typeface="DM Sans"/>
                <a:ea typeface="DM Sans"/>
                <a:cs typeface="DM Sans"/>
                <a:sym typeface="DM Sans"/>
              </a:rPr>
              <a:t>Actividad 1</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3400">
                <a:solidFill>
                  <a:srgbClr val="595959"/>
                </a:solidFill>
                <a:latin typeface="DM Sans"/>
                <a:ea typeface="DM Sans"/>
                <a:cs typeface="DM Sans"/>
                <a:sym typeface="DM Sans"/>
              </a:rPr>
              <a:t>Nombres </a:t>
            </a:r>
            <a:r>
              <a:rPr b="1" lang="es" sz="3400">
                <a:solidFill>
                  <a:srgbClr val="595959"/>
                </a:solidFill>
                <a:latin typeface="DM Sans"/>
                <a:ea typeface="DM Sans"/>
                <a:cs typeface="DM Sans"/>
                <a:sym typeface="DM Sans"/>
              </a:rPr>
              <a:t>únicos</a:t>
            </a:r>
            <a:endParaRPr b="1" sz="3400">
              <a:solidFill>
                <a:srgbClr val="595959"/>
              </a:solidFill>
              <a:latin typeface="DM Sans"/>
              <a:ea typeface="DM Sans"/>
              <a:cs typeface="DM Sans"/>
              <a:sym typeface="DM Sans"/>
            </a:endParaRPr>
          </a:p>
        </p:txBody>
      </p:sp>
      <p:sp>
        <p:nvSpPr>
          <p:cNvPr id="382" name="Google Shape;382;p94"/>
          <p:cNvSpPr txBox="1"/>
          <p:nvPr/>
        </p:nvSpPr>
        <p:spPr>
          <a:xfrm>
            <a:off x="419350" y="2056951"/>
            <a:ext cx="4039200" cy="1698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Crea un programa que solicite al usuario ingresar nombres separados por comas. Luego, crea un conjunto con los nombres ingresados y muestra por pantalla la cantidad de nombres únicos en el conjunto.</a:t>
            </a:r>
            <a:endParaRPr sz="1250">
              <a:solidFill>
                <a:schemeClr val="dk1"/>
              </a:solidFill>
              <a:highlight>
                <a:schemeClr val="lt1"/>
              </a:highlight>
              <a:latin typeface="DM Sans"/>
              <a:ea typeface="DM Sans"/>
              <a:cs typeface="DM Sans"/>
              <a:sym typeface="DM Sans"/>
            </a:endParaRPr>
          </a:p>
          <a:p>
            <a:pPr indent="0" lvl="0" marL="0" rtl="0" algn="l">
              <a:spcBef>
                <a:spcPts val="0"/>
              </a:spcBef>
              <a:spcAft>
                <a:spcPts val="1000"/>
              </a:spcAft>
              <a:buClr>
                <a:schemeClr val="dk1"/>
              </a:buClr>
              <a:buSzPts val="2000"/>
              <a:buFont typeface="Arial"/>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95"/>
          <p:cNvSpPr txBox="1"/>
          <p:nvPr/>
        </p:nvSpPr>
        <p:spPr>
          <a:xfrm>
            <a:off x="419350" y="879250"/>
            <a:ext cx="57426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3400">
                <a:solidFill>
                  <a:schemeClr val="dk1"/>
                </a:solidFill>
                <a:latin typeface="DM Sans"/>
                <a:ea typeface="DM Sans"/>
                <a:cs typeface="DM Sans"/>
                <a:sym typeface="DM Sans"/>
              </a:rPr>
              <a:t>Actividad 2</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3400">
                <a:solidFill>
                  <a:srgbClr val="595959"/>
                </a:solidFill>
                <a:latin typeface="DM Sans"/>
                <a:ea typeface="DM Sans"/>
                <a:cs typeface="DM Sans"/>
                <a:sym typeface="DM Sans"/>
              </a:rPr>
              <a:t>Actualizando la tienda</a:t>
            </a:r>
            <a:endParaRPr b="1" sz="3400">
              <a:solidFill>
                <a:srgbClr val="595959"/>
              </a:solidFill>
              <a:latin typeface="DM Sans"/>
              <a:ea typeface="DM Sans"/>
              <a:cs typeface="DM Sans"/>
              <a:sym typeface="DM Sans"/>
            </a:endParaRPr>
          </a:p>
        </p:txBody>
      </p:sp>
      <p:sp>
        <p:nvSpPr>
          <p:cNvPr id="388" name="Google Shape;388;p95"/>
          <p:cNvSpPr txBox="1"/>
          <p:nvPr/>
        </p:nvSpPr>
        <p:spPr>
          <a:xfrm>
            <a:off x="419350" y="2056950"/>
            <a:ext cx="5126100" cy="2727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Crea un programa que simule un inventario de productos en una tienda. Inicia con un diccionario que contenga algunos productos y sus cantidades. Luego, permite al usuario agregar un nuevo producto con su cantidad y actualizar la cantidad de un producto existente. Muestra el inventario actualizado.</a:t>
            </a:r>
            <a:endParaRPr sz="1250">
              <a:solidFill>
                <a:schemeClr val="dk1"/>
              </a:solidFill>
              <a:highlight>
                <a:schemeClr val="lt1"/>
              </a:highlight>
              <a:latin typeface="DM Sans"/>
              <a:ea typeface="DM Sans"/>
              <a:cs typeface="DM Sans"/>
              <a:sym typeface="DM Sans"/>
            </a:endParaRPr>
          </a:p>
          <a:p>
            <a:pPr indent="0" lvl="0" marL="0" rtl="0" algn="l">
              <a:lnSpc>
                <a:spcPct val="135714"/>
              </a:lnSpc>
              <a:spcBef>
                <a:spcPts val="0"/>
              </a:spcBef>
              <a:spcAft>
                <a:spcPts val="0"/>
              </a:spcAft>
              <a:buClr>
                <a:schemeClr val="dk1"/>
              </a:buClr>
              <a:buSzPts val="1100"/>
              <a:buFont typeface="Arial"/>
              <a:buNone/>
            </a:pPr>
            <a:r>
              <a:t/>
            </a:r>
            <a:endParaRPr sz="1250">
              <a:solidFill>
                <a:schemeClr val="dk1"/>
              </a:solidFill>
              <a:highlight>
                <a:schemeClr val="lt1"/>
              </a:highlight>
              <a:latin typeface="DM Sans"/>
              <a:ea typeface="DM Sans"/>
              <a:cs typeface="DM Sans"/>
              <a:sym typeface="DM Sans"/>
            </a:endParaRPr>
          </a:p>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Productos y cantidades:</a:t>
            </a:r>
            <a:endParaRPr sz="1250">
              <a:solidFill>
                <a:schemeClr val="dk1"/>
              </a:solidFill>
              <a:highlight>
                <a:schemeClr val="lt1"/>
              </a:highlight>
              <a:latin typeface="DM Sans"/>
              <a:ea typeface="DM Sans"/>
              <a:cs typeface="DM Sans"/>
              <a:sym typeface="DM Sans"/>
            </a:endParaRPr>
          </a:p>
          <a:p>
            <a:pPr indent="0" lvl="0" marL="45720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Manzanas =&gt; 50</a:t>
            </a:r>
            <a:endParaRPr sz="1250">
              <a:solidFill>
                <a:schemeClr val="dk1"/>
              </a:solidFill>
              <a:highlight>
                <a:schemeClr val="lt1"/>
              </a:highlight>
              <a:latin typeface="DM Sans"/>
              <a:ea typeface="DM Sans"/>
              <a:cs typeface="DM Sans"/>
              <a:sym typeface="DM Sans"/>
            </a:endParaRPr>
          </a:p>
          <a:p>
            <a:pPr indent="0" lvl="0" marL="45720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Bananas =&gt; 30</a:t>
            </a:r>
            <a:endParaRPr sz="1250">
              <a:solidFill>
                <a:schemeClr val="dk1"/>
              </a:solidFill>
              <a:highlight>
                <a:schemeClr val="lt1"/>
              </a:highlight>
              <a:latin typeface="DM Sans"/>
              <a:ea typeface="DM Sans"/>
              <a:cs typeface="DM Sans"/>
              <a:sym typeface="DM Sans"/>
            </a:endParaRPr>
          </a:p>
          <a:p>
            <a:pPr indent="0" lvl="0" marL="45720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Peras =&gt; 40</a:t>
            </a:r>
            <a:endParaRPr sz="1250">
              <a:solidFill>
                <a:schemeClr val="dk1"/>
              </a:solidFill>
              <a:highlight>
                <a:schemeClr val="lt1"/>
              </a:highlight>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96"/>
          <p:cNvSpPr txBox="1"/>
          <p:nvPr/>
        </p:nvSpPr>
        <p:spPr>
          <a:xfrm>
            <a:off x="419350" y="879250"/>
            <a:ext cx="5742600" cy="1597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3400">
                <a:solidFill>
                  <a:schemeClr val="dk1"/>
                </a:solidFill>
                <a:latin typeface="DM Sans"/>
                <a:ea typeface="DM Sans"/>
                <a:cs typeface="DM Sans"/>
                <a:sym typeface="DM Sans"/>
              </a:rPr>
              <a:t>Actividad 3</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3400">
                <a:solidFill>
                  <a:srgbClr val="595959"/>
                </a:solidFill>
                <a:latin typeface="DM Sans"/>
                <a:ea typeface="DM Sans"/>
                <a:cs typeface="DM Sans"/>
                <a:sym typeface="DM Sans"/>
              </a:rPr>
              <a:t>Python uno, Python dos, Python 3...</a:t>
            </a:r>
            <a:endParaRPr b="1" sz="3400">
              <a:solidFill>
                <a:srgbClr val="595959"/>
              </a:solidFill>
              <a:latin typeface="DM Sans"/>
              <a:ea typeface="DM Sans"/>
              <a:cs typeface="DM Sans"/>
              <a:sym typeface="DM Sans"/>
            </a:endParaRPr>
          </a:p>
        </p:txBody>
      </p:sp>
      <p:sp>
        <p:nvSpPr>
          <p:cNvPr id="394" name="Google Shape;394;p96"/>
          <p:cNvSpPr txBox="1"/>
          <p:nvPr/>
        </p:nvSpPr>
        <p:spPr>
          <a:xfrm>
            <a:off x="419350" y="2613001"/>
            <a:ext cx="4039200" cy="1917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Crea un programa que tome una oración ingresada por el usuario y realice las siguientes operaciones: convierte la oración a mayúsculas, cuenta cuántas veces aparece la palabra "python", y muestra la oración sin espacios en blanco al inicio y al final.</a:t>
            </a:r>
            <a:endParaRPr sz="1250">
              <a:solidFill>
                <a:schemeClr val="dk1"/>
              </a:solidFill>
              <a:highlight>
                <a:schemeClr val="lt1"/>
              </a:highlight>
              <a:latin typeface="DM Sans"/>
              <a:ea typeface="DM Sans"/>
              <a:cs typeface="DM Sans"/>
              <a:sym typeface="DM San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spcBef>
                <a:spcPts val="0"/>
              </a:spcBef>
              <a:spcAft>
                <a:spcPts val="1000"/>
              </a:spcAft>
              <a:buClr>
                <a:schemeClr val="dk1"/>
              </a:buClr>
              <a:buSzPts val="2000"/>
              <a:buFont typeface="Arial"/>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97"/>
          <p:cNvSpPr txBox="1"/>
          <p:nvPr/>
        </p:nvSpPr>
        <p:spPr>
          <a:xfrm>
            <a:off x="4826050" y="2166600"/>
            <a:ext cx="4065000" cy="1108200"/>
          </a:xfrm>
          <a:prstGeom prst="rect">
            <a:avLst/>
          </a:prstGeom>
          <a:noFill/>
          <a:ln cap="flat" cmpd="sng" w="9525">
            <a:solidFill>
              <a:srgbClr val="EAFF6A"/>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 sz="1200">
                <a:solidFill>
                  <a:schemeClr val="dk1"/>
                </a:solidFill>
                <a:latin typeface="DM Sans"/>
                <a:ea typeface="DM Sans"/>
                <a:cs typeface="DM Sans"/>
                <a:sym typeface="DM Sans"/>
              </a:rPr>
              <a:t>Notas actividad 4</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 sz="1200">
                <a:solidFill>
                  <a:srgbClr val="595959"/>
                </a:solidFill>
                <a:latin typeface="DM Sans"/>
                <a:ea typeface="DM Sans"/>
                <a:cs typeface="DM Sans"/>
                <a:sym typeface="DM Sans"/>
              </a:rPr>
              <a:t>Aclaraciones</a:t>
            </a:r>
            <a:endParaRPr sz="1200">
              <a:solidFill>
                <a:srgbClr val="595959"/>
              </a:solidFill>
              <a:latin typeface="DM Sans"/>
              <a:ea typeface="DM Sans"/>
              <a:cs typeface="DM Sans"/>
              <a:sym typeface="DM Sans"/>
            </a:endParaRPr>
          </a:p>
          <a:p>
            <a:pPr indent="0" lvl="0" marL="450000" rtl="0" algn="l">
              <a:spcBef>
                <a:spcPts val="0"/>
              </a:spcBef>
              <a:spcAft>
                <a:spcPts val="0"/>
              </a:spcAft>
              <a:buNone/>
            </a:pPr>
            <a:r>
              <a:t/>
            </a:r>
            <a:endParaRPr sz="1200">
              <a:solidFill>
                <a:srgbClr val="595959"/>
              </a:solidFill>
              <a:latin typeface="DM Sans"/>
              <a:ea typeface="DM Sans"/>
              <a:cs typeface="DM Sans"/>
              <a:sym typeface="DM Sans"/>
            </a:endParaRPr>
          </a:p>
          <a:p>
            <a:pPr indent="0" lvl="0" marL="450000" rtl="0" algn="l">
              <a:spcBef>
                <a:spcPts val="0"/>
              </a:spcBef>
              <a:spcAft>
                <a:spcPts val="0"/>
              </a:spcAft>
              <a:buNone/>
            </a:pPr>
            <a:r>
              <a:rPr lang="es" sz="1200">
                <a:solidFill>
                  <a:srgbClr val="595959"/>
                </a:solidFill>
                <a:latin typeface="DM Sans"/>
                <a:ea typeface="DM Sans"/>
                <a:cs typeface="DM Sans"/>
                <a:sym typeface="DM Sans"/>
              </a:rPr>
              <a:t>Recuerda el uso de split para </a:t>
            </a:r>
            <a:r>
              <a:rPr lang="es" sz="1200">
                <a:solidFill>
                  <a:srgbClr val="595959"/>
                </a:solidFill>
                <a:latin typeface="DM Sans"/>
                <a:ea typeface="DM Sans"/>
                <a:cs typeface="DM Sans"/>
                <a:sym typeface="DM Sans"/>
              </a:rPr>
              <a:t>separar</a:t>
            </a:r>
            <a:r>
              <a:rPr lang="es" sz="1200">
                <a:solidFill>
                  <a:srgbClr val="595959"/>
                </a:solidFill>
                <a:latin typeface="DM Sans"/>
                <a:ea typeface="DM Sans"/>
                <a:cs typeface="DM Sans"/>
                <a:sym typeface="DM Sans"/>
              </a:rPr>
              <a:t> valores de un string.</a:t>
            </a:r>
            <a:endParaRPr sz="1200">
              <a:solidFill>
                <a:srgbClr val="595959"/>
              </a:solidFill>
              <a:latin typeface="DM Sans"/>
              <a:ea typeface="DM Sans"/>
              <a:cs typeface="DM Sans"/>
              <a:sym typeface="DM Sans"/>
            </a:endParaRPr>
          </a:p>
        </p:txBody>
      </p:sp>
      <p:grpSp>
        <p:nvGrpSpPr>
          <p:cNvPr id="400" name="Google Shape;400;p97"/>
          <p:cNvGrpSpPr/>
          <p:nvPr/>
        </p:nvGrpSpPr>
        <p:grpSpPr>
          <a:xfrm>
            <a:off x="4838951" y="2289022"/>
            <a:ext cx="465285" cy="465285"/>
            <a:chOff x="4202550" y="994173"/>
            <a:chExt cx="738900" cy="738900"/>
          </a:xfrm>
        </p:grpSpPr>
        <p:sp>
          <p:nvSpPr>
            <p:cNvPr id="401" name="Google Shape;401;p97"/>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402" name="Google Shape;402;p97" title="ícono de codertips"/>
            <p:cNvPicPr preferRelativeResize="0"/>
            <p:nvPr/>
          </p:nvPicPr>
          <p:blipFill>
            <a:blip r:embed="rId3">
              <a:alphaModFix/>
            </a:blip>
            <a:stretch>
              <a:fillRect/>
            </a:stretch>
          </p:blipFill>
          <p:spPr>
            <a:xfrm>
              <a:off x="4346700" y="1138325"/>
              <a:ext cx="450600" cy="450600"/>
            </a:xfrm>
            <a:prstGeom prst="rect">
              <a:avLst/>
            </a:prstGeom>
            <a:noFill/>
            <a:ln>
              <a:noFill/>
            </a:ln>
          </p:spPr>
        </p:pic>
      </p:grpSp>
      <p:sp>
        <p:nvSpPr>
          <p:cNvPr id="403" name="Google Shape;403;p97"/>
          <p:cNvSpPr txBox="1"/>
          <p:nvPr/>
        </p:nvSpPr>
        <p:spPr>
          <a:xfrm>
            <a:off x="419350" y="879250"/>
            <a:ext cx="57426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3400">
                <a:solidFill>
                  <a:schemeClr val="dk1"/>
                </a:solidFill>
                <a:latin typeface="DM Sans"/>
                <a:ea typeface="DM Sans"/>
                <a:cs typeface="DM Sans"/>
                <a:sym typeface="DM Sans"/>
              </a:rPr>
              <a:t>Actividad 4</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3400">
                <a:solidFill>
                  <a:srgbClr val="595959"/>
                </a:solidFill>
                <a:latin typeface="DM Sans"/>
                <a:ea typeface="DM Sans"/>
                <a:cs typeface="DM Sans"/>
                <a:sym typeface="DM Sans"/>
              </a:rPr>
              <a:t>Intersectando y uniendo</a:t>
            </a:r>
            <a:endParaRPr b="1" sz="3400">
              <a:solidFill>
                <a:srgbClr val="595959"/>
              </a:solidFill>
              <a:latin typeface="DM Sans"/>
              <a:ea typeface="DM Sans"/>
              <a:cs typeface="DM Sans"/>
              <a:sym typeface="DM Sans"/>
            </a:endParaRPr>
          </a:p>
        </p:txBody>
      </p:sp>
      <p:sp>
        <p:nvSpPr>
          <p:cNvPr id="404" name="Google Shape;404;p97"/>
          <p:cNvSpPr txBox="1"/>
          <p:nvPr/>
        </p:nvSpPr>
        <p:spPr>
          <a:xfrm>
            <a:off x="419350" y="2056951"/>
            <a:ext cx="4039200" cy="1917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Crea dos conjuntos con números ingresados por el usuario y separados por coma. </a:t>
            </a:r>
            <a:endParaRPr sz="1250">
              <a:solidFill>
                <a:schemeClr val="dk1"/>
              </a:solidFill>
              <a:highlight>
                <a:schemeClr val="lt1"/>
              </a:highlight>
              <a:latin typeface="DM Sans"/>
              <a:ea typeface="DM Sans"/>
              <a:cs typeface="DM Sans"/>
              <a:sym typeface="DM Sans"/>
            </a:endParaRPr>
          </a:p>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Luego, muestra cuáles elementos tienen en común los conjuntos y crea un nuevo conjunto que contenga la unión de ambos.</a:t>
            </a:r>
            <a:endParaRPr sz="1250">
              <a:solidFill>
                <a:schemeClr val="dk1"/>
              </a:solidFill>
              <a:highlight>
                <a:schemeClr val="lt1"/>
              </a:highlight>
              <a:latin typeface="DM Sans"/>
              <a:ea typeface="DM Sans"/>
              <a:cs typeface="DM Sans"/>
              <a:sym typeface="DM San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spcBef>
                <a:spcPts val="0"/>
              </a:spcBef>
              <a:spcAft>
                <a:spcPts val="1000"/>
              </a:spcAft>
              <a:buClr>
                <a:schemeClr val="dk1"/>
              </a:buClr>
              <a:buSzPts val="2000"/>
              <a:buFont typeface="Arial"/>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9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Resoluciones</a:t>
            </a:r>
            <a:endParaRPr b="1" sz="4000">
              <a:solidFill>
                <a:schemeClr val="dk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99"/>
          <p:cNvSpPr txBox="1"/>
          <p:nvPr/>
        </p:nvSpPr>
        <p:spPr>
          <a:xfrm>
            <a:off x="285525" y="312825"/>
            <a:ext cx="9435000" cy="71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800">
                <a:solidFill>
                  <a:schemeClr val="dk1"/>
                </a:solidFill>
                <a:latin typeface="DM Sans"/>
                <a:ea typeface="DM Sans"/>
                <a:cs typeface="DM Sans"/>
                <a:sym typeface="DM Sans"/>
              </a:rPr>
              <a:t>Ejemplos de solución </a:t>
            </a:r>
            <a:endParaRPr b="1" sz="3800">
              <a:solidFill>
                <a:schemeClr val="dk1"/>
              </a:solidFill>
              <a:latin typeface="DM Sans"/>
              <a:ea typeface="DM Sans"/>
              <a:cs typeface="DM Sans"/>
              <a:sym typeface="DM Sans"/>
            </a:endParaRPr>
          </a:p>
        </p:txBody>
      </p:sp>
      <p:sp>
        <p:nvSpPr>
          <p:cNvPr id="415" name="Google Shape;415;p99"/>
          <p:cNvSpPr txBox="1"/>
          <p:nvPr/>
        </p:nvSpPr>
        <p:spPr>
          <a:xfrm>
            <a:off x="75825" y="1195550"/>
            <a:ext cx="3000000" cy="65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400">
                <a:solidFill>
                  <a:schemeClr val="dk1"/>
                </a:solidFill>
                <a:latin typeface="DM Sans"/>
                <a:ea typeface="DM Sans"/>
                <a:cs typeface="DM Sans"/>
                <a:sym typeface="DM Sans"/>
              </a:rPr>
              <a:t>A</a:t>
            </a:r>
            <a:r>
              <a:rPr b="1" lang="es" sz="3400">
                <a:solidFill>
                  <a:schemeClr val="dk1"/>
                </a:solidFill>
                <a:latin typeface="DM Sans"/>
                <a:ea typeface="DM Sans"/>
                <a:cs typeface="DM Sans"/>
                <a:sym typeface="DM Sans"/>
              </a:rPr>
              <a:t>ctividad 1</a:t>
            </a:r>
            <a:endParaRPr sz="3400"/>
          </a:p>
        </p:txBody>
      </p:sp>
      <p:sp>
        <p:nvSpPr>
          <p:cNvPr id="416" name="Google Shape;416;p99"/>
          <p:cNvSpPr txBox="1"/>
          <p:nvPr/>
        </p:nvSpPr>
        <p:spPr>
          <a:xfrm>
            <a:off x="4922375" y="1195550"/>
            <a:ext cx="3000000" cy="65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400">
                <a:solidFill>
                  <a:schemeClr val="dk1"/>
                </a:solidFill>
                <a:latin typeface="DM Sans"/>
                <a:ea typeface="DM Sans"/>
                <a:cs typeface="DM Sans"/>
                <a:sym typeface="DM Sans"/>
              </a:rPr>
              <a:t>A</a:t>
            </a:r>
            <a:r>
              <a:rPr b="1" lang="es" sz="3400">
                <a:solidFill>
                  <a:schemeClr val="dk1"/>
                </a:solidFill>
                <a:latin typeface="DM Sans"/>
                <a:ea typeface="DM Sans"/>
                <a:cs typeface="DM Sans"/>
                <a:sym typeface="DM Sans"/>
              </a:rPr>
              <a:t>ctividad 2</a:t>
            </a:r>
            <a:endParaRPr sz="3400"/>
          </a:p>
        </p:txBody>
      </p:sp>
      <p:pic>
        <p:nvPicPr>
          <p:cNvPr id="417" name="Google Shape;417;p99"/>
          <p:cNvPicPr preferRelativeResize="0"/>
          <p:nvPr/>
        </p:nvPicPr>
        <p:blipFill>
          <a:blip r:embed="rId3">
            <a:alphaModFix/>
          </a:blip>
          <a:stretch>
            <a:fillRect/>
          </a:stretch>
        </p:blipFill>
        <p:spPr>
          <a:xfrm>
            <a:off x="75825" y="2023075"/>
            <a:ext cx="4667425" cy="2223300"/>
          </a:xfrm>
          <a:prstGeom prst="rect">
            <a:avLst/>
          </a:prstGeom>
          <a:noFill/>
          <a:ln>
            <a:noFill/>
          </a:ln>
        </p:spPr>
      </p:pic>
      <p:pic>
        <p:nvPicPr>
          <p:cNvPr id="418" name="Google Shape;418;p99"/>
          <p:cNvPicPr preferRelativeResize="0"/>
          <p:nvPr/>
        </p:nvPicPr>
        <p:blipFill>
          <a:blip r:embed="rId4">
            <a:alphaModFix/>
          </a:blip>
          <a:stretch>
            <a:fillRect/>
          </a:stretch>
        </p:blipFill>
        <p:spPr>
          <a:xfrm>
            <a:off x="4877275" y="2023075"/>
            <a:ext cx="4059501" cy="2223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100"/>
          <p:cNvSpPr txBox="1"/>
          <p:nvPr/>
        </p:nvSpPr>
        <p:spPr>
          <a:xfrm>
            <a:off x="284238" y="446325"/>
            <a:ext cx="3000000" cy="65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400">
                <a:solidFill>
                  <a:schemeClr val="dk1"/>
                </a:solidFill>
                <a:latin typeface="DM Sans"/>
                <a:ea typeface="DM Sans"/>
                <a:cs typeface="DM Sans"/>
                <a:sym typeface="DM Sans"/>
              </a:rPr>
              <a:t>A</a:t>
            </a:r>
            <a:r>
              <a:rPr b="1" lang="es" sz="3400">
                <a:solidFill>
                  <a:schemeClr val="dk1"/>
                </a:solidFill>
                <a:latin typeface="DM Sans"/>
                <a:ea typeface="DM Sans"/>
                <a:cs typeface="DM Sans"/>
                <a:sym typeface="DM Sans"/>
              </a:rPr>
              <a:t>ctividad 3</a:t>
            </a:r>
            <a:endParaRPr sz="3400"/>
          </a:p>
        </p:txBody>
      </p:sp>
      <p:sp>
        <p:nvSpPr>
          <p:cNvPr id="424" name="Google Shape;424;p100"/>
          <p:cNvSpPr txBox="1"/>
          <p:nvPr/>
        </p:nvSpPr>
        <p:spPr>
          <a:xfrm>
            <a:off x="3800100" y="446325"/>
            <a:ext cx="3000000" cy="65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400">
                <a:solidFill>
                  <a:schemeClr val="dk1"/>
                </a:solidFill>
                <a:latin typeface="DM Sans"/>
                <a:ea typeface="DM Sans"/>
                <a:cs typeface="DM Sans"/>
                <a:sym typeface="DM Sans"/>
              </a:rPr>
              <a:t>A</a:t>
            </a:r>
            <a:r>
              <a:rPr b="1" lang="es" sz="3400">
                <a:solidFill>
                  <a:schemeClr val="dk1"/>
                </a:solidFill>
                <a:latin typeface="DM Sans"/>
                <a:ea typeface="DM Sans"/>
                <a:cs typeface="DM Sans"/>
                <a:sym typeface="DM Sans"/>
              </a:rPr>
              <a:t>ctividad 4</a:t>
            </a:r>
            <a:endParaRPr sz="3400"/>
          </a:p>
        </p:txBody>
      </p:sp>
      <p:pic>
        <p:nvPicPr>
          <p:cNvPr id="425" name="Google Shape;425;p100"/>
          <p:cNvPicPr preferRelativeResize="0"/>
          <p:nvPr/>
        </p:nvPicPr>
        <p:blipFill>
          <a:blip r:embed="rId3">
            <a:alphaModFix/>
          </a:blip>
          <a:stretch>
            <a:fillRect/>
          </a:stretch>
        </p:blipFill>
        <p:spPr>
          <a:xfrm>
            <a:off x="284250" y="1210325"/>
            <a:ext cx="3415850" cy="2048150"/>
          </a:xfrm>
          <a:prstGeom prst="rect">
            <a:avLst/>
          </a:prstGeom>
          <a:noFill/>
          <a:ln>
            <a:noFill/>
          </a:ln>
        </p:spPr>
      </p:pic>
      <p:pic>
        <p:nvPicPr>
          <p:cNvPr id="426" name="Google Shape;426;p100"/>
          <p:cNvPicPr preferRelativeResize="0"/>
          <p:nvPr/>
        </p:nvPicPr>
        <p:blipFill>
          <a:blip r:embed="rId4">
            <a:alphaModFix/>
          </a:blip>
          <a:stretch>
            <a:fillRect/>
          </a:stretch>
        </p:blipFill>
        <p:spPr>
          <a:xfrm>
            <a:off x="3800100" y="1210325"/>
            <a:ext cx="5148100" cy="199570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83"/>
          <p:cNvSpPr/>
          <p:nvPr/>
        </p:nvSpPr>
        <p:spPr>
          <a:xfrm>
            <a:off x="6678875" y="16225"/>
            <a:ext cx="2465100" cy="51273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83"/>
          <p:cNvSpPr/>
          <p:nvPr/>
        </p:nvSpPr>
        <p:spPr>
          <a:xfrm>
            <a:off x="542050" y="1076300"/>
            <a:ext cx="6186900" cy="177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83"/>
          <p:cNvSpPr txBox="1"/>
          <p:nvPr/>
        </p:nvSpPr>
        <p:spPr>
          <a:xfrm>
            <a:off x="473350" y="619525"/>
            <a:ext cx="59139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¿Qué es?</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 </a:t>
            </a:r>
            <a:endParaRPr b="1" sz="4000">
              <a:solidFill>
                <a:schemeClr val="dk1"/>
              </a:solidFill>
              <a:latin typeface="DM Sans"/>
              <a:ea typeface="DM Sans"/>
              <a:cs typeface="DM Sans"/>
              <a:sym typeface="DM Sans"/>
            </a:endParaRPr>
          </a:p>
        </p:txBody>
      </p:sp>
      <p:sp>
        <p:nvSpPr>
          <p:cNvPr id="293" name="Google Shape;293;p83"/>
          <p:cNvSpPr txBox="1"/>
          <p:nvPr/>
        </p:nvSpPr>
        <p:spPr>
          <a:xfrm>
            <a:off x="457725" y="1644200"/>
            <a:ext cx="56511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La Guía fue creada para que puedas focalizar en reforzar y afianzar, potenciar y poner en práctica los saberes adquiridos en clase. No tiene corrección ni los ejercicios serán evaluados dentro de las entregas.</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1350">
                <a:latin typeface="DM Sans"/>
                <a:ea typeface="DM Sans"/>
                <a:cs typeface="DM Sans"/>
                <a:sym typeface="DM Sans"/>
              </a:rPr>
              <a:t>¡A practicar! </a:t>
            </a:r>
            <a:r>
              <a:rPr lang="es" sz="1350">
                <a:latin typeface="DM Sans"/>
                <a:ea typeface="DM Sans"/>
                <a:cs typeface="DM Sans"/>
                <a:sym typeface="DM Sans"/>
              </a:rPr>
              <a:t>😉</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solidFill>
                  <a:srgbClr val="666666"/>
                </a:solidFill>
                <a:latin typeface="DM Sans"/>
                <a:ea typeface="DM Sans"/>
                <a:cs typeface="DM Sans"/>
                <a:sym typeface="DM Sans"/>
              </a:rPr>
              <a:t>Nota: Te recomendamos que descargues el archivo para que lo puedas editar</a:t>
            </a:r>
            <a:endParaRPr sz="1350">
              <a:solidFill>
                <a:srgbClr val="666666"/>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grpSp>
        <p:nvGrpSpPr>
          <p:cNvPr id="294" name="Google Shape;294;p83"/>
          <p:cNvGrpSpPr/>
          <p:nvPr/>
        </p:nvGrpSpPr>
        <p:grpSpPr>
          <a:xfrm>
            <a:off x="6728956" y="728729"/>
            <a:ext cx="702103" cy="660429"/>
            <a:chOff x="3137108" y="2467173"/>
            <a:chExt cx="738900" cy="738900"/>
          </a:xfrm>
        </p:grpSpPr>
        <p:sp>
          <p:nvSpPr>
            <p:cNvPr id="295" name="Google Shape;295;p83"/>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6" name="Google Shape;296;p83"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pic>
        <p:nvPicPr>
          <p:cNvPr id="297" name="Google Shape;297;p83"/>
          <p:cNvPicPr preferRelativeResize="0"/>
          <p:nvPr/>
        </p:nvPicPr>
        <p:blipFill>
          <a:blip r:embed="rId4">
            <a:alphaModFix/>
          </a:blip>
          <a:stretch>
            <a:fillRect/>
          </a:stretch>
        </p:blipFill>
        <p:spPr>
          <a:xfrm>
            <a:off x="7821821" y="4590000"/>
            <a:ext cx="1164379" cy="2843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101"/>
          <p:cNvSpPr txBox="1"/>
          <p:nvPr/>
        </p:nvSpPr>
        <p:spPr>
          <a:xfrm>
            <a:off x="1461300" y="1711850"/>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rgbClr val="EAFF6A"/>
                </a:solidFill>
                <a:latin typeface="DM Sans"/>
                <a:ea typeface="DM Sans"/>
                <a:cs typeface="DM Sans"/>
                <a:sym typeface="DM Sans"/>
              </a:rPr>
              <a:t>Operadores básicos, expresiones anidadas y controladores de flujo</a:t>
            </a:r>
            <a:endParaRPr b="1" sz="3500">
              <a:solidFill>
                <a:srgbClr val="EAFF6A"/>
              </a:solidFill>
              <a:latin typeface="DM Sans"/>
              <a:ea typeface="DM Sans"/>
              <a:cs typeface="DM Sans"/>
              <a:sym typeface="DM Sans"/>
            </a:endParaRPr>
          </a:p>
        </p:txBody>
      </p:sp>
      <p:sp>
        <p:nvSpPr>
          <p:cNvPr id="432" name="Google Shape;432;p101"/>
          <p:cNvSpPr txBox="1"/>
          <p:nvPr/>
        </p:nvSpPr>
        <p:spPr>
          <a:xfrm>
            <a:off x="1461300" y="12501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800">
                <a:solidFill>
                  <a:schemeClr val="lt1"/>
                </a:solidFill>
                <a:latin typeface="DM Sans"/>
                <a:ea typeface="DM Sans"/>
                <a:cs typeface="DM Sans"/>
                <a:sym typeface="DM Sans"/>
              </a:rPr>
              <a:t>Guía</a:t>
            </a:r>
            <a:r>
              <a:rPr lang="es" sz="1800">
                <a:solidFill>
                  <a:schemeClr val="lt1"/>
                </a:solidFill>
                <a:latin typeface="DM Sans"/>
                <a:ea typeface="DM Sans"/>
                <a:cs typeface="DM Sans"/>
                <a:sym typeface="DM Sans"/>
              </a:rPr>
              <a:t> complementaria - Parte 3</a:t>
            </a:r>
            <a:endParaRPr sz="1600">
              <a:solidFill>
                <a:schemeClr val="lt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102"/>
          <p:cNvSpPr txBox="1"/>
          <p:nvPr/>
        </p:nvSpPr>
        <p:spPr>
          <a:xfrm>
            <a:off x="419350" y="879250"/>
            <a:ext cx="57426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3400">
                <a:solidFill>
                  <a:schemeClr val="dk1"/>
                </a:solidFill>
                <a:latin typeface="DM Sans"/>
                <a:ea typeface="DM Sans"/>
                <a:cs typeface="DM Sans"/>
                <a:sym typeface="DM Sans"/>
              </a:rPr>
              <a:t>Actividad 1</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3400">
                <a:solidFill>
                  <a:srgbClr val="595959"/>
                </a:solidFill>
                <a:latin typeface="DM Sans"/>
                <a:ea typeface="DM Sans"/>
                <a:cs typeface="DM Sans"/>
                <a:sym typeface="DM Sans"/>
              </a:rPr>
              <a:t>Paresitos</a:t>
            </a:r>
            <a:endParaRPr b="1" sz="3400">
              <a:solidFill>
                <a:srgbClr val="595959"/>
              </a:solidFill>
              <a:latin typeface="DM Sans"/>
              <a:ea typeface="DM Sans"/>
              <a:cs typeface="DM Sans"/>
              <a:sym typeface="DM Sans"/>
            </a:endParaRPr>
          </a:p>
        </p:txBody>
      </p:sp>
      <p:sp>
        <p:nvSpPr>
          <p:cNvPr id="438" name="Google Shape;438;p102"/>
          <p:cNvSpPr txBox="1"/>
          <p:nvPr/>
        </p:nvSpPr>
        <p:spPr>
          <a:xfrm>
            <a:off x="419350" y="2056951"/>
            <a:ext cx="4039200" cy="914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Crea un programa que solicite dos números enteros al usuario y determine si ambos son números pares.</a:t>
            </a:r>
            <a:endParaRPr sz="1250">
              <a:solidFill>
                <a:schemeClr val="dk1"/>
              </a:solidFill>
              <a:highlight>
                <a:schemeClr val="lt1"/>
              </a:highlight>
              <a:latin typeface="DM Sans"/>
              <a:ea typeface="DM Sans"/>
              <a:cs typeface="DM Sans"/>
              <a:sym typeface="DM Sans"/>
            </a:endParaRPr>
          </a:p>
          <a:p>
            <a:pPr indent="0" lvl="0" marL="0" rtl="0" algn="l">
              <a:spcBef>
                <a:spcPts val="0"/>
              </a:spcBef>
              <a:spcAft>
                <a:spcPts val="1000"/>
              </a:spcAft>
              <a:buClr>
                <a:schemeClr val="dk1"/>
              </a:buClr>
              <a:buSzPts val="2000"/>
              <a:buFont typeface="Arial"/>
              <a:buNone/>
            </a:pPr>
            <a:r>
              <a:rPr lang="es" sz="1350">
                <a:solidFill>
                  <a:schemeClr val="dk1"/>
                </a:solidFill>
                <a:latin typeface="DM Sans"/>
                <a:ea typeface="DM Sans"/>
                <a:cs typeface="DM Sans"/>
                <a:sym typeface="DM Sans"/>
              </a:rPr>
              <a:t>.</a:t>
            </a:r>
            <a:endParaRPr sz="1350">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103"/>
          <p:cNvSpPr txBox="1"/>
          <p:nvPr/>
        </p:nvSpPr>
        <p:spPr>
          <a:xfrm>
            <a:off x="419350" y="879250"/>
            <a:ext cx="57426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3400">
                <a:solidFill>
                  <a:schemeClr val="dk1"/>
                </a:solidFill>
                <a:latin typeface="DM Sans"/>
                <a:ea typeface="DM Sans"/>
                <a:cs typeface="DM Sans"/>
                <a:sym typeface="DM Sans"/>
              </a:rPr>
              <a:t>Actividad 2</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3400">
                <a:solidFill>
                  <a:srgbClr val="595959"/>
                </a:solidFill>
                <a:latin typeface="DM Sans"/>
                <a:ea typeface="DM Sans"/>
                <a:cs typeface="DM Sans"/>
                <a:sym typeface="DM Sans"/>
              </a:rPr>
              <a:t>x 3, x 5</a:t>
            </a:r>
            <a:endParaRPr b="1" sz="3400">
              <a:solidFill>
                <a:srgbClr val="595959"/>
              </a:solidFill>
              <a:latin typeface="DM Sans"/>
              <a:ea typeface="DM Sans"/>
              <a:cs typeface="DM Sans"/>
              <a:sym typeface="DM Sans"/>
            </a:endParaRPr>
          </a:p>
        </p:txBody>
      </p:sp>
      <p:sp>
        <p:nvSpPr>
          <p:cNvPr id="444" name="Google Shape;444;p103"/>
          <p:cNvSpPr txBox="1"/>
          <p:nvPr/>
        </p:nvSpPr>
        <p:spPr>
          <a:xfrm>
            <a:off x="419350" y="2056951"/>
            <a:ext cx="4039200" cy="1437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Escribe un programa que tome un número entero ingresado por el usuario y determine si es un número par, divisible por 3 y 5 al mismo tiempo, o ninguno de los anteriores.</a:t>
            </a:r>
            <a:endParaRPr sz="1250">
              <a:solidFill>
                <a:schemeClr val="dk1"/>
              </a:solidFill>
              <a:highlight>
                <a:schemeClr val="lt1"/>
              </a:highlight>
              <a:latin typeface="DM Sans"/>
              <a:ea typeface="DM Sans"/>
              <a:cs typeface="DM Sans"/>
              <a:sym typeface="DM Sans"/>
            </a:endParaRPr>
          </a:p>
          <a:p>
            <a:pPr indent="0" lvl="0" marL="0" rtl="0" algn="l">
              <a:spcBef>
                <a:spcPts val="0"/>
              </a:spcBef>
              <a:spcAft>
                <a:spcPts val="1000"/>
              </a:spcAft>
              <a:buClr>
                <a:schemeClr val="dk1"/>
              </a:buClr>
              <a:buSzPts val="2000"/>
              <a:buFont typeface="Arial"/>
              <a:buNone/>
            </a:pPr>
            <a:r>
              <a:rPr lang="es" sz="1350">
                <a:solidFill>
                  <a:schemeClr val="dk1"/>
                </a:solidFill>
                <a:latin typeface="DM Sans"/>
                <a:ea typeface="DM Sans"/>
                <a:cs typeface="DM Sans"/>
                <a:sym typeface="DM Sans"/>
              </a:rPr>
              <a:t>.</a:t>
            </a:r>
            <a:endParaRPr sz="1350">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104"/>
          <p:cNvSpPr txBox="1"/>
          <p:nvPr/>
        </p:nvSpPr>
        <p:spPr>
          <a:xfrm>
            <a:off x="419350" y="879250"/>
            <a:ext cx="5742600" cy="1597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3400">
                <a:solidFill>
                  <a:schemeClr val="dk1"/>
                </a:solidFill>
                <a:latin typeface="DM Sans"/>
                <a:ea typeface="DM Sans"/>
                <a:cs typeface="DM Sans"/>
                <a:sym typeface="DM Sans"/>
              </a:rPr>
              <a:t>Actividad 3</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3400">
                <a:solidFill>
                  <a:srgbClr val="595959"/>
                </a:solidFill>
                <a:latin typeface="DM Sans"/>
                <a:ea typeface="DM Sans"/>
                <a:cs typeface="DM Sans"/>
                <a:sym typeface="DM Sans"/>
              </a:rPr>
              <a:t>¡Positivo! ¿Par sí o par no?</a:t>
            </a:r>
            <a:endParaRPr b="1" sz="3400">
              <a:solidFill>
                <a:srgbClr val="595959"/>
              </a:solidFill>
              <a:latin typeface="DM Sans"/>
              <a:ea typeface="DM Sans"/>
              <a:cs typeface="DM Sans"/>
              <a:sym typeface="DM Sans"/>
            </a:endParaRPr>
          </a:p>
          <a:p>
            <a:pPr indent="0" lvl="0" marL="0" rtl="0" algn="l">
              <a:lnSpc>
                <a:spcPct val="90000"/>
              </a:lnSpc>
              <a:spcBef>
                <a:spcPts val="0"/>
              </a:spcBef>
              <a:spcAft>
                <a:spcPts val="0"/>
              </a:spcAft>
              <a:buNone/>
            </a:pPr>
            <a:r>
              <a:t/>
            </a:r>
            <a:endParaRPr b="1" sz="3400">
              <a:solidFill>
                <a:srgbClr val="595959"/>
              </a:solidFill>
              <a:latin typeface="DM Sans"/>
              <a:ea typeface="DM Sans"/>
              <a:cs typeface="DM Sans"/>
              <a:sym typeface="DM Sans"/>
            </a:endParaRPr>
          </a:p>
        </p:txBody>
      </p:sp>
      <p:sp>
        <p:nvSpPr>
          <p:cNvPr id="450" name="Google Shape;450;p104"/>
          <p:cNvSpPr txBox="1"/>
          <p:nvPr/>
        </p:nvSpPr>
        <p:spPr>
          <a:xfrm>
            <a:off x="419350" y="2056950"/>
            <a:ext cx="5338200" cy="1175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Crea un programa que solicite un número entero al usuario y determine si es un número negativo, positivo o igual a cero. En caso de ser positivo, verifica si es par o impar.</a:t>
            </a:r>
            <a:endParaRPr sz="1250">
              <a:solidFill>
                <a:schemeClr val="dk1"/>
              </a:solidFill>
              <a:highlight>
                <a:schemeClr val="lt1"/>
              </a:highlight>
              <a:latin typeface="DM Sans"/>
              <a:ea typeface="DM Sans"/>
              <a:cs typeface="DM Sans"/>
              <a:sym typeface="DM Sans"/>
            </a:endParaRPr>
          </a:p>
          <a:p>
            <a:pPr indent="0" lvl="0" marL="0" rtl="0" algn="l">
              <a:spcBef>
                <a:spcPts val="0"/>
              </a:spcBef>
              <a:spcAft>
                <a:spcPts val="1000"/>
              </a:spcAft>
              <a:buClr>
                <a:schemeClr val="dk1"/>
              </a:buClr>
              <a:buSzPts val="2000"/>
              <a:buFont typeface="Arial"/>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105"/>
          <p:cNvSpPr txBox="1"/>
          <p:nvPr/>
        </p:nvSpPr>
        <p:spPr>
          <a:xfrm>
            <a:off x="419350" y="879250"/>
            <a:ext cx="57426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3400">
                <a:solidFill>
                  <a:schemeClr val="dk1"/>
                </a:solidFill>
                <a:latin typeface="DM Sans"/>
                <a:ea typeface="DM Sans"/>
                <a:cs typeface="DM Sans"/>
                <a:sym typeface="DM Sans"/>
              </a:rPr>
              <a:t>Actividad 4</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3400">
                <a:solidFill>
                  <a:srgbClr val="595959"/>
                </a:solidFill>
                <a:latin typeface="DM Sans"/>
                <a:ea typeface="DM Sans"/>
                <a:cs typeface="DM Sans"/>
                <a:sym typeface="DM Sans"/>
              </a:rPr>
              <a:t>Alineando la condicional</a:t>
            </a:r>
            <a:endParaRPr b="1" sz="3400">
              <a:solidFill>
                <a:srgbClr val="595959"/>
              </a:solidFill>
              <a:latin typeface="DM Sans"/>
              <a:ea typeface="DM Sans"/>
              <a:cs typeface="DM Sans"/>
              <a:sym typeface="DM Sans"/>
            </a:endParaRPr>
          </a:p>
        </p:txBody>
      </p:sp>
      <p:sp>
        <p:nvSpPr>
          <p:cNvPr id="456" name="Google Shape;456;p105"/>
          <p:cNvSpPr txBox="1"/>
          <p:nvPr/>
        </p:nvSpPr>
        <p:spPr>
          <a:xfrm>
            <a:off x="419350" y="2056951"/>
            <a:ext cx="4039200" cy="1437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Escribe un programa que tome un número entero ingresado por el usuario y muestre "Es positivo" si el número es mayor que cero, de lo contrario, muestra "No es positivo".</a:t>
            </a:r>
            <a:endParaRPr sz="1250">
              <a:solidFill>
                <a:schemeClr val="dk1"/>
              </a:solidFill>
              <a:highlight>
                <a:schemeClr val="lt1"/>
              </a:highlight>
              <a:latin typeface="DM Sans"/>
              <a:ea typeface="DM Sans"/>
              <a:cs typeface="DM Sans"/>
              <a:sym typeface="DM Sans"/>
            </a:endParaRPr>
          </a:p>
          <a:p>
            <a:pPr indent="0" lvl="0" marL="0" rtl="0" algn="l">
              <a:spcBef>
                <a:spcPts val="0"/>
              </a:spcBef>
              <a:spcAft>
                <a:spcPts val="1000"/>
              </a:spcAft>
              <a:buClr>
                <a:schemeClr val="dk1"/>
              </a:buClr>
              <a:buSzPts val="2000"/>
              <a:buFont typeface="Arial"/>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10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Resoluciones</a:t>
            </a:r>
            <a:endParaRPr b="1" sz="4000">
              <a:solidFill>
                <a:schemeClr val="dk1"/>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107"/>
          <p:cNvSpPr txBox="1"/>
          <p:nvPr/>
        </p:nvSpPr>
        <p:spPr>
          <a:xfrm>
            <a:off x="296100" y="334025"/>
            <a:ext cx="9435000" cy="71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800">
                <a:solidFill>
                  <a:schemeClr val="dk1"/>
                </a:solidFill>
                <a:latin typeface="DM Sans"/>
                <a:ea typeface="DM Sans"/>
                <a:cs typeface="DM Sans"/>
                <a:sym typeface="DM Sans"/>
              </a:rPr>
              <a:t>Ejemplos de solución </a:t>
            </a:r>
            <a:endParaRPr b="1" sz="3800">
              <a:solidFill>
                <a:schemeClr val="dk1"/>
              </a:solidFill>
              <a:latin typeface="DM Sans"/>
              <a:ea typeface="DM Sans"/>
              <a:cs typeface="DM Sans"/>
              <a:sym typeface="DM Sans"/>
            </a:endParaRPr>
          </a:p>
        </p:txBody>
      </p:sp>
      <p:sp>
        <p:nvSpPr>
          <p:cNvPr id="467" name="Google Shape;467;p107"/>
          <p:cNvSpPr txBox="1"/>
          <p:nvPr/>
        </p:nvSpPr>
        <p:spPr>
          <a:xfrm>
            <a:off x="810725" y="1422100"/>
            <a:ext cx="3000000" cy="65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400">
                <a:solidFill>
                  <a:schemeClr val="dk1"/>
                </a:solidFill>
                <a:latin typeface="DM Sans"/>
                <a:ea typeface="DM Sans"/>
                <a:cs typeface="DM Sans"/>
                <a:sym typeface="DM Sans"/>
              </a:rPr>
              <a:t>A</a:t>
            </a:r>
            <a:r>
              <a:rPr b="1" lang="es" sz="3400">
                <a:solidFill>
                  <a:schemeClr val="dk1"/>
                </a:solidFill>
                <a:latin typeface="DM Sans"/>
                <a:ea typeface="DM Sans"/>
                <a:cs typeface="DM Sans"/>
                <a:sym typeface="DM Sans"/>
              </a:rPr>
              <a:t>ctividad 1</a:t>
            </a:r>
            <a:endParaRPr sz="3400"/>
          </a:p>
        </p:txBody>
      </p:sp>
      <p:sp>
        <p:nvSpPr>
          <p:cNvPr id="468" name="Google Shape;468;p107"/>
          <p:cNvSpPr txBox="1"/>
          <p:nvPr/>
        </p:nvSpPr>
        <p:spPr>
          <a:xfrm>
            <a:off x="691100" y="3429000"/>
            <a:ext cx="3000000" cy="65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400">
                <a:solidFill>
                  <a:schemeClr val="dk1"/>
                </a:solidFill>
                <a:latin typeface="DM Sans"/>
                <a:ea typeface="DM Sans"/>
                <a:cs typeface="DM Sans"/>
                <a:sym typeface="DM Sans"/>
              </a:rPr>
              <a:t>A</a:t>
            </a:r>
            <a:r>
              <a:rPr b="1" lang="es" sz="3400">
                <a:solidFill>
                  <a:schemeClr val="dk1"/>
                </a:solidFill>
                <a:latin typeface="DM Sans"/>
                <a:ea typeface="DM Sans"/>
                <a:cs typeface="DM Sans"/>
                <a:sym typeface="DM Sans"/>
              </a:rPr>
              <a:t>ctividad 2</a:t>
            </a:r>
            <a:endParaRPr sz="3400"/>
          </a:p>
        </p:txBody>
      </p:sp>
      <p:pic>
        <p:nvPicPr>
          <p:cNvPr id="469" name="Google Shape;469;p107"/>
          <p:cNvPicPr preferRelativeResize="0"/>
          <p:nvPr/>
        </p:nvPicPr>
        <p:blipFill>
          <a:blip r:embed="rId3">
            <a:alphaModFix/>
          </a:blip>
          <a:stretch>
            <a:fillRect/>
          </a:stretch>
        </p:blipFill>
        <p:spPr>
          <a:xfrm>
            <a:off x="3870100" y="1045025"/>
            <a:ext cx="4193405" cy="1526725"/>
          </a:xfrm>
          <a:prstGeom prst="rect">
            <a:avLst/>
          </a:prstGeom>
          <a:noFill/>
          <a:ln>
            <a:noFill/>
          </a:ln>
        </p:spPr>
      </p:pic>
      <p:pic>
        <p:nvPicPr>
          <p:cNvPr id="470" name="Google Shape;470;p107"/>
          <p:cNvPicPr preferRelativeResize="0"/>
          <p:nvPr/>
        </p:nvPicPr>
        <p:blipFill>
          <a:blip r:embed="rId4">
            <a:alphaModFix/>
          </a:blip>
          <a:stretch>
            <a:fillRect/>
          </a:stretch>
        </p:blipFill>
        <p:spPr>
          <a:xfrm>
            <a:off x="3870100" y="2763700"/>
            <a:ext cx="4905600" cy="1741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108"/>
          <p:cNvSpPr txBox="1"/>
          <p:nvPr/>
        </p:nvSpPr>
        <p:spPr>
          <a:xfrm>
            <a:off x="627475" y="775150"/>
            <a:ext cx="3000000" cy="65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400">
                <a:solidFill>
                  <a:schemeClr val="dk1"/>
                </a:solidFill>
                <a:latin typeface="DM Sans"/>
                <a:ea typeface="DM Sans"/>
                <a:cs typeface="DM Sans"/>
                <a:sym typeface="DM Sans"/>
              </a:rPr>
              <a:t>A</a:t>
            </a:r>
            <a:r>
              <a:rPr b="1" lang="es" sz="3400">
                <a:solidFill>
                  <a:schemeClr val="dk1"/>
                </a:solidFill>
                <a:latin typeface="DM Sans"/>
                <a:ea typeface="DM Sans"/>
                <a:cs typeface="DM Sans"/>
                <a:sym typeface="DM Sans"/>
              </a:rPr>
              <a:t>ctividad 3</a:t>
            </a:r>
            <a:endParaRPr sz="3400"/>
          </a:p>
        </p:txBody>
      </p:sp>
      <p:sp>
        <p:nvSpPr>
          <p:cNvPr id="476" name="Google Shape;476;p108"/>
          <p:cNvSpPr txBox="1"/>
          <p:nvPr/>
        </p:nvSpPr>
        <p:spPr>
          <a:xfrm>
            <a:off x="4369525" y="851925"/>
            <a:ext cx="3000000" cy="65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400">
                <a:solidFill>
                  <a:schemeClr val="dk1"/>
                </a:solidFill>
                <a:latin typeface="DM Sans"/>
                <a:ea typeface="DM Sans"/>
                <a:cs typeface="DM Sans"/>
                <a:sym typeface="DM Sans"/>
              </a:rPr>
              <a:t>A</a:t>
            </a:r>
            <a:r>
              <a:rPr b="1" lang="es" sz="3400">
                <a:solidFill>
                  <a:schemeClr val="dk1"/>
                </a:solidFill>
                <a:latin typeface="DM Sans"/>
                <a:ea typeface="DM Sans"/>
                <a:cs typeface="DM Sans"/>
                <a:sym typeface="DM Sans"/>
              </a:rPr>
              <a:t>ctividad 4</a:t>
            </a:r>
            <a:endParaRPr sz="3400"/>
          </a:p>
        </p:txBody>
      </p:sp>
      <p:pic>
        <p:nvPicPr>
          <p:cNvPr id="477" name="Google Shape;477;p108"/>
          <p:cNvPicPr preferRelativeResize="0"/>
          <p:nvPr/>
        </p:nvPicPr>
        <p:blipFill>
          <a:blip r:embed="rId3">
            <a:alphaModFix/>
          </a:blip>
          <a:stretch>
            <a:fillRect/>
          </a:stretch>
        </p:blipFill>
        <p:spPr>
          <a:xfrm>
            <a:off x="551650" y="1812825"/>
            <a:ext cx="3716825" cy="2234100"/>
          </a:xfrm>
          <a:prstGeom prst="rect">
            <a:avLst/>
          </a:prstGeom>
          <a:noFill/>
          <a:ln>
            <a:noFill/>
          </a:ln>
        </p:spPr>
      </p:pic>
      <p:pic>
        <p:nvPicPr>
          <p:cNvPr id="478" name="Google Shape;478;p108"/>
          <p:cNvPicPr preferRelativeResize="0"/>
          <p:nvPr/>
        </p:nvPicPr>
        <p:blipFill>
          <a:blip r:embed="rId4">
            <a:alphaModFix/>
          </a:blip>
          <a:stretch>
            <a:fillRect/>
          </a:stretch>
        </p:blipFill>
        <p:spPr>
          <a:xfrm>
            <a:off x="4369525" y="1812825"/>
            <a:ext cx="4638675" cy="8269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109"/>
          <p:cNvSpPr txBox="1"/>
          <p:nvPr/>
        </p:nvSpPr>
        <p:spPr>
          <a:xfrm>
            <a:off x="1461300" y="2123850"/>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rgbClr val="EAFF6A"/>
                </a:solidFill>
                <a:latin typeface="DM Sans"/>
                <a:ea typeface="DM Sans"/>
                <a:cs typeface="DM Sans"/>
                <a:sym typeface="DM Sans"/>
              </a:rPr>
              <a:t>Controladores de flujo II</a:t>
            </a:r>
            <a:endParaRPr b="1" sz="3500">
              <a:solidFill>
                <a:srgbClr val="EAFF6A"/>
              </a:solidFill>
              <a:latin typeface="DM Sans"/>
              <a:ea typeface="DM Sans"/>
              <a:cs typeface="DM Sans"/>
              <a:sym typeface="DM Sans"/>
            </a:endParaRPr>
          </a:p>
        </p:txBody>
      </p:sp>
      <p:sp>
        <p:nvSpPr>
          <p:cNvPr id="484" name="Google Shape;484;p109"/>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800">
                <a:solidFill>
                  <a:schemeClr val="lt1"/>
                </a:solidFill>
                <a:latin typeface="DM Sans"/>
                <a:ea typeface="DM Sans"/>
                <a:cs typeface="DM Sans"/>
                <a:sym typeface="DM Sans"/>
              </a:rPr>
              <a:t>Guía complementaria - Parte 4</a:t>
            </a:r>
            <a:endParaRPr sz="1600">
              <a:solidFill>
                <a:schemeClr val="lt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110"/>
          <p:cNvSpPr txBox="1"/>
          <p:nvPr/>
        </p:nvSpPr>
        <p:spPr>
          <a:xfrm>
            <a:off x="4826050" y="2166600"/>
            <a:ext cx="4065000" cy="1293000"/>
          </a:xfrm>
          <a:prstGeom prst="rect">
            <a:avLst/>
          </a:prstGeom>
          <a:noFill/>
          <a:ln cap="flat" cmpd="sng" w="9525">
            <a:solidFill>
              <a:srgbClr val="EAFF6A"/>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 sz="1200">
                <a:solidFill>
                  <a:schemeClr val="dk1"/>
                </a:solidFill>
                <a:latin typeface="DM Sans"/>
                <a:ea typeface="DM Sans"/>
                <a:cs typeface="DM Sans"/>
                <a:sym typeface="DM Sans"/>
              </a:rPr>
              <a:t>Notas actividad 1</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 sz="1200">
                <a:solidFill>
                  <a:srgbClr val="595959"/>
                </a:solidFill>
                <a:latin typeface="DM Sans"/>
                <a:ea typeface="DM Sans"/>
                <a:cs typeface="DM Sans"/>
                <a:sym typeface="DM Sans"/>
              </a:rPr>
              <a:t>Aclaraciones</a:t>
            </a:r>
            <a:endParaRPr sz="1200">
              <a:solidFill>
                <a:srgbClr val="595959"/>
              </a:solidFill>
              <a:latin typeface="DM Sans"/>
              <a:ea typeface="DM Sans"/>
              <a:cs typeface="DM Sans"/>
              <a:sym typeface="DM Sans"/>
            </a:endParaRPr>
          </a:p>
          <a:p>
            <a:pPr indent="0" lvl="0" marL="450000" rtl="0" algn="l">
              <a:spcBef>
                <a:spcPts val="0"/>
              </a:spcBef>
              <a:spcAft>
                <a:spcPts val="0"/>
              </a:spcAft>
              <a:buNone/>
            </a:pPr>
            <a:r>
              <a:t/>
            </a:r>
            <a:endParaRPr sz="1200">
              <a:solidFill>
                <a:srgbClr val="595959"/>
              </a:solidFill>
              <a:latin typeface="DM Sans"/>
              <a:ea typeface="DM Sans"/>
              <a:cs typeface="DM Sans"/>
              <a:sym typeface="DM Sans"/>
            </a:endParaRPr>
          </a:p>
          <a:p>
            <a:pPr indent="0" lvl="0" marL="450000" rtl="0" algn="l">
              <a:spcBef>
                <a:spcPts val="0"/>
              </a:spcBef>
              <a:spcAft>
                <a:spcPts val="0"/>
              </a:spcAft>
              <a:buNone/>
            </a:pPr>
            <a:r>
              <a:rPr lang="es" sz="1200">
                <a:solidFill>
                  <a:srgbClr val="595959"/>
                </a:solidFill>
                <a:latin typeface="DM Sans"/>
                <a:ea typeface="DM Sans"/>
                <a:cs typeface="DM Sans"/>
                <a:sym typeface="DM Sans"/>
              </a:rPr>
              <a:t>En este ejercicio deberás utilizar 2 bucles anidados. Uno para todo y el otro para la </a:t>
            </a:r>
            <a:r>
              <a:rPr lang="es" sz="1200">
                <a:solidFill>
                  <a:srgbClr val="595959"/>
                </a:solidFill>
                <a:latin typeface="DM Sans"/>
                <a:ea typeface="DM Sans"/>
                <a:cs typeface="DM Sans"/>
                <a:sym typeface="DM Sans"/>
              </a:rPr>
              <a:t>generación</a:t>
            </a:r>
            <a:r>
              <a:rPr lang="es" sz="1200">
                <a:solidFill>
                  <a:srgbClr val="595959"/>
                </a:solidFill>
                <a:latin typeface="DM Sans"/>
                <a:ea typeface="DM Sans"/>
                <a:cs typeface="DM Sans"/>
                <a:sym typeface="DM Sans"/>
              </a:rPr>
              <a:t> de la tabla.</a:t>
            </a:r>
            <a:endParaRPr sz="1200">
              <a:solidFill>
                <a:srgbClr val="595959"/>
              </a:solidFill>
              <a:latin typeface="DM Sans"/>
              <a:ea typeface="DM Sans"/>
              <a:cs typeface="DM Sans"/>
              <a:sym typeface="DM Sans"/>
            </a:endParaRPr>
          </a:p>
        </p:txBody>
      </p:sp>
      <p:grpSp>
        <p:nvGrpSpPr>
          <p:cNvPr id="490" name="Google Shape;490;p110"/>
          <p:cNvGrpSpPr/>
          <p:nvPr/>
        </p:nvGrpSpPr>
        <p:grpSpPr>
          <a:xfrm>
            <a:off x="4838951" y="2289022"/>
            <a:ext cx="465285" cy="465285"/>
            <a:chOff x="4202550" y="994173"/>
            <a:chExt cx="738900" cy="738900"/>
          </a:xfrm>
        </p:grpSpPr>
        <p:sp>
          <p:nvSpPr>
            <p:cNvPr id="491" name="Google Shape;491;p110"/>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492" name="Google Shape;492;p110" title="ícono de codertips"/>
            <p:cNvPicPr preferRelativeResize="0"/>
            <p:nvPr/>
          </p:nvPicPr>
          <p:blipFill>
            <a:blip r:embed="rId3">
              <a:alphaModFix/>
            </a:blip>
            <a:stretch>
              <a:fillRect/>
            </a:stretch>
          </p:blipFill>
          <p:spPr>
            <a:xfrm>
              <a:off x="4346700" y="1138325"/>
              <a:ext cx="450600" cy="450600"/>
            </a:xfrm>
            <a:prstGeom prst="rect">
              <a:avLst/>
            </a:prstGeom>
            <a:noFill/>
            <a:ln>
              <a:noFill/>
            </a:ln>
          </p:spPr>
        </p:pic>
      </p:grpSp>
      <p:sp>
        <p:nvSpPr>
          <p:cNvPr id="493" name="Google Shape;493;p110"/>
          <p:cNvSpPr txBox="1"/>
          <p:nvPr/>
        </p:nvSpPr>
        <p:spPr>
          <a:xfrm>
            <a:off x="419350" y="879250"/>
            <a:ext cx="57426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3400">
                <a:solidFill>
                  <a:schemeClr val="dk1"/>
                </a:solidFill>
                <a:latin typeface="DM Sans"/>
                <a:ea typeface="DM Sans"/>
                <a:cs typeface="DM Sans"/>
                <a:sym typeface="DM Sans"/>
              </a:rPr>
              <a:t>Actividad 1</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3400">
                <a:solidFill>
                  <a:srgbClr val="595959"/>
                </a:solidFill>
                <a:latin typeface="DM Sans"/>
                <a:ea typeface="DM Sans"/>
                <a:cs typeface="DM Sans"/>
                <a:sym typeface="DM Sans"/>
              </a:rPr>
              <a:t>Hay tabla</a:t>
            </a:r>
            <a:endParaRPr b="1" sz="3400">
              <a:solidFill>
                <a:srgbClr val="595959"/>
              </a:solidFill>
              <a:latin typeface="DM Sans"/>
              <a:ea typeface="DM Sans"/>
              <a:cs typeface="DM Sans"/>
              <a:sym typeface="DM Sans"/>
            </a:endParaRPr>
          </a:p>
        </p:txBody>
      </p:sp>
      <p:sp>
        <p:nvSpPr>
          <p:cNvPr id="494" name="Google Shape;494;p110"/>
          <p:cNvSpPr txBox="1"/>
          <p:nvPr/>
        </p:nvSpPr>
        <p:spPr>
          <a:xfrm>
            <a:off x="419350" y="2056951"/>
            <a:ext cx="4039200" cy="1698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Escribe un programa que tome un número entero positivo ingresado por el usuario y muestre la tabla de multiplicar de ese número. Repite la solicitud al usuario de ingresar un nuevo número hasta que ingrese un cero.</a:t>
            </a:r>
            <a:endParaRPr sz="1250">
              <a:solidFill>
                <a:schemeClr val="dk1"/>
              </a:solidFill>
              <a:highlight>
                <a:schemeClr val="lt1"/>
              </a:highlight>
              <a:latin typeface="DM Sans"/>
              <a:ea typeface="DM Sans"/>
              <a:cs typeface="DM Sans"/>
              <a:sym typeface="DM Sans"/>
            </a:endParaRPr>
          </a:p>
          <a:p>
            <a:pPr indent="0" lvl="0" marL="0" rtl="0" algn="l">
              <a:spcBef>
                <a:spcPts val="0"/>
              </a:spcBef>
              <a:spcAft>
                <a:spcPts val="1000"/>
              </a:spcAft>
              <a:buClr>
                <a:schemeClr val="dk1"/>
              </a:buClr>
              <a:buSzPts val="2000"/>
              <a:buFont typeface="Arial"/>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84"/>
          <p:cNvSpPr txBox="1"/>
          <p:nvPr/>
        </p:nvSpPr>
        <p:spPr>
          <a:xfrm>
            <a:off x="475500" y="468275"/>
            <a:ext cx="81669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Sobre los ejercicios</a:t>
            </a:r>
            <a:endParaRPr b="1" sz="4000">
              <a:solidFill>
                <a:schemeClr val="dk1"/>
              </a:solidFill>
              <a:latin typeface="DM Sans"/>
              <a:ea typeface="DM Sans"/>
              <a:cs typeface="DM Sans"/>
              <a:sym typeface="DM Sans"/>
            </a:endParaRPr>
          </a:p>
        </p:txBody>
      </p:sp>
      <p:sp>
        <p:nvSpPr>
          <p:cNvPr id="303" name="Google Shape;303;p84"/>
          <p:cNvSpPr txBox="1"/>
          <p:nvPr/>
        </p:nvSpPr>
        <p:spPr>
          <a:xfrm>
            <a:off x="475500" y="1584275"/>
            <a:ext cx="3834600" cy="306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s" sz="1250">
                <a:solidFill>
                  <a:schemeClr val="dk1"/>
                </a:solidFill>
                <a:highlight>
                  <a:srgbClr val="EAFF6A"/>
                </a:highlight>
                <a:latin typeface="DM Sans"/>
                <a:ea typeface="DM Sans"/>
                <a:cs typeface="DM Sans"/>
                <a:sym typeface="DM Sans"/>
              </a:rPr>
              <a:t>Ejercicios:</a:t>
            </a:r>
            <a:r>
              <a:rPr lang="es" sz="1250">
                <a:solidFill>
                  <a:schemeClr val="dk1"/>
                </a:solidFill>
                <a:latin typeface="DM Sans"/>
                <a:ea typeface="DM Sans"/>
                <a:cs typeface="DM Sans"/>
                <a:sym typeface="DM Sans"/>
              </a:rPr>
              <a:t> son propuestas de ejercitación práctica complementaria, basadas en problemáticas comunes del desarrollo de aplicaciones. Algunas consignas son específicas, pero otras son un poco más abiertas, con la intención de familiarizarnos con formatos narrativos en la solicitud de funcionalidades a programar.</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1100"/>
              <a:buFont typeface="Arial"/>
              <a:buNone/>
            </a:pPr>
            <a:r>
              <a:rPr b="1" lang="es" sz="1250">
                <a:solidFill>
                  <a:schemeClr val="dk1"/>
                </a:solidFill>
                <a:highlight>
                  <a:srgbClr val="EAFF6A"/>
                </a:highlight>
                <a:latin typeface="DM Sans"/>
                <a:ea typeface="DM Sans"/>
                <a:cs typeface="DM Sans"/>
                <a:sym typeface="DM Sans"/>
              </a:rPr>
              <a:t>Notas:</a:t>
            </a:r>
            <a:r>
              <a:rPr lang="es" sz="1250">
                <a:solidFill>
                  <a:schemeClr val="dk1"/>
                </a:solidFill>
                <a:latin typeface="DM Sans"/>
                <a:ea typeface="DM Sans"/>
                <a:cs typeface="DM Sans"/>
                <a:sym typeface="DM Sans"/>
              </a:rPr>
              <a:t>  hay ejercicios que presentan una nota, la cual nos brinda más información o tips para desarrollarlo </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1000"/>
              </a:spcAft>
              <a:buClr>
                <a:schemeClr val="dk1"/>
              </a:buClr>
              <a:buSzPts val="1100"/>
              <a:buFont typeface="Arial"/>
              <a:buNone/>
            </a:pPr>
            <a:r>
              <a:rPr lang="es" sz="1250">
                <a:solidFill>
                  <a:schemeClr val="dk1"/>
                </a:solidFill>
                <a:latin typeface="DM Sans"/>
                <a:ea typeface="DM Sans"/>
                <a:cs typeface="DM Sans"/>
                <a:sym typeface="DM Sans"/>
              </a:rPr>
              <a:t>(nota: modo hardcore hacerlo sin leer las notas).</a:t>
            </a:r>
            <a:endParaRPr sz="1250">
              <a:latin typeface="DM Sans"/>
              <a:ea typeface="DM Sans"/>
              <a:cs typeface="DM Sans"/>
              <a:sym typeface="DM Sans"/>
            </a:endParaRPr>
          </a:p>
        </p:txBody>
      </p:sp>
      <p:sp>
        <p:nvSpPr>
          <p:cNvPr id="304" name="Google Shape;304;p84"/>
          <p:cNvSpPr txBox="1"/>
          <p:nvPr/>
        </p:nvSpPr>
        <p:spPr>
          <a:xfrm>
            <a:off x="4529725" y="1584275"/>
            <a:ext cx="3834600" cy="249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250">
                <a:solidFill>
                  <a:schemeClr val="dk1"/>
                </a:solidFill>
                <a:highlight>
                  <a:srgbClr val="EAFF6A"/>
                </a:highlight>
                <a:latin typeface="DM Sans"/>
                <a:ea typeface="DM Sans"/>
                <a:cs typeface="DM Sans"/>
                <a:sym typeface="DM Sans"/>
              </a:rPr>
              <a:t>Resoluciones propuestas:</a:t>
            </a:r>
            <a:r>
              <a:rPr lang="es" sz="1250">
                <a:solidFill>
                  <a:schemeClr val="dk1"/>
                </a:solidFill>
                <a:latin typeface="DM Sans"/>
                <a:ea typeface="DM Sans"/>
                <a:cs typeface="DM Sans"/>
                <a:sym typeface="DM Sans"/>
              </a:rPr>
              <a:t> encontrarás las resoluciones para que las compares con tus propias soluciones. Es propuesta porque </a:t>
            </a:r>
            <a:r>
              <a:rPr b="1" lang="es" sz="1250">
                <a:solidFill>
                  <a:schemeClr val="dk1"/>
                </a:solidFill>
                <a:latin typeface="DM Sans"/>
                <a:ea typeface="DM Sans"/>
                <a:cs typeface="DM Sans"/>
                <a:sym typeface="DM Sans"/>
              </a:rPr>
              <a:t>no es perfecta</a:t>
            </a:r>
            <a:r>
              <a:rPr lang="es" sz="1250">
                <a:solidFill>
                  <a:schemeClr val="dk1"/>
                </a:solidFill>
                <a:latin typeface="DM Sans"/>
                <a:ea typeface="DM Sans"/>
                <a:cs typeface="DM Sans"/>
                <a:sym typeface="DM Sans"/>
              </a:rPr>
              <a:t>, en desarrollo de software ninguna solución es infalible, y mucho depende del contexto, por lo cual si tu resolución presenta </a:t>
            </a:r>
            <a:r>
              <a:rPr lang="es" sz="1250">
                <a:solidFill>
                  <a:schemeClr val="dk1"/>
                </a:solidFill>
                <a:latin typeface="DM Sans"/>
                <a:ea typeface="DM Sans"/>
                <a:cs typeface="DM Sans"/>
                <a:sym typeface="DM Sans"/>
              </a:rPr>
              <a:t>una funcionalidad</a:t>
            </a:r>
            <a:r>
              <a:rPr lang="es" sz="1250">
                <a:solidFill>
                  <a:schemeClr val="dk1"/>
                </a:solidFill>
                <a:latin typeface="DM Sans"/>
                <a:ea typeface="DM Sans"/>
                <a:cs typeface="DM Sans"/>
                <a:sym typeface="DM Sans"/>
              </a:rPr>
              <a:t>  similar o mejor a la propuesta ¡felicidades, resolviste el ejercicio!. </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1000"/>
              </a:spcAft>
              <a:buNone/>
            </a:pPr>
            <a:r>
              <a:rPr b="1" lang="es" sz="1250">
                <a:solidFill>
                  <a:schemeClr val="dk1"/>
                </a:solidFill>
                <a:highlight>
                  <a:srgbClr val="EAFF6A"/>
                </a:highlight>
                <a:latin typeface="DM Sans"/>
                <a:ea typeface="DM Sans"/>
                <a:cs typeface="DM Sans"/>
                <a:sym typeface="DM Sans"/>
              </a:rPr>
              <a:t>Repositorio en GitHub</a:t>
            </a:r>
            <a:r>
              <a:rPr b="1" lang="es" sz="1250">
                <a:solidFill>
                  <a:schemeClr val="dk1"/>
                </a:solidFill>
                <a:highlight>
                  <a:srgbClr val="EAFF6A"/>
                </a:highlight>
                <a:latin typeface="DM Sans"/>
                <a:ea typeface="DM Sans"/>
                <a:cs typeface="DM Sans"/>
                <a:sym typeface="DM Sans"/>
              </a:rPr>
              <a:t>:</a:t>
            </a:r>
            <a:r>
              <a:rPr lang="es" sz="1250">
                <a:solidFill>
                  <a:schemeClr val="dk1"/>
                </a:solidFill>
                <a:latin typeface="DM Sans"/>
                <a:ea typeface="DM Sans"/>
                <a:cs typeface="DM Sans"/>
                <a:sym typeface="DM Sans"/>
              </a:rPr>
              <a:t> </a:t>
            </a:r>
            <a:r>
              <a:rPr lang="es" sz="1250">
                <a:solidFill>
                  <a:schemeClr val="dk1"/>
                </a:solidFill>
                <a:latin typeface="DM Sans"/>
                <a:ea typeface="DM Sans"/>
                <a:cs typeface="DM Sans"/>
                <a:sym typeface="DM Sans"/>
              </a:rPr>
              <a:t>Podrás encontrar las resoluciones alojadas en </a:t>
            </a:r>
            <a:r>
              <a:rPr b="1" lang="es" sz="1250" u="sng">
                <a:solidFill>
                  <a:schemeClr val="hlink"/>
                </a:solidFill>
                <a:latin typeface="DM Sans"/>
                <a:ea typeface="DM Sans"/>
                <a:cs typeface="DM Sans"/>
                <a:sym typeface="DM Sans"/>
                <a:hlinkClick r:id="rId3"/>
              </a:rPr>
              <a:t>GitHub</a:t>
            </a:r>
            <a:r>
              <a:rPr lang="es" sz="1250">
                <a:solidFill>
                  <a:schemeClr val="dk1"/>
                </a:solidFill>
                <a:latin typeface="DM Sans"/>
                <a:ea typeface="DM Sans"/>
                <a:cs typeface="DM Sans"/>
                <a:sym typeface="DM Sans"/>
              </a:rPr>
              <a:t>.</a:t>
            </a:r>
            <a:endParaRPr b="1" sz="1250">
              <a:solidFill>
                <a:schemeClr val="dk1"/>
              </a:solidFill>
              <a:highlight>
                <a:srgbClr val="EAFF6A"/>
              </a:highlight>
              <a:latin typeface="DM Sans"/>
              <a:ea typeface="DM Sans"/>
              <a:cs typeface="DM Sans"/>
              <a:sym typeface="DM Sans"/>
            </a:endParaRPr>
          </a:p>
        </p:txBody>
      </p:sp>
      <p:sp>
        <p:nvSpPr>
          <p:cNvPr id="305" name="Google Shape;305;p84"/>
          <p:cNvSpPr txBox="1"/>
          <p:nvPr/>
        </p:nvSpPr>
        <p:spPr>
          <a:xfrm>
            <a:off x="475500" y="1207175"/>
            <a:ext cx="8193000" cy="3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50">
                <a:latin typeface="DM Sans"/>
                <a:ea typeface="DM Sans"/>
                <a:cs typeface="DM Sans"/>
                <a:sym typeface="DM Sans"/>
              </a:rPr>
              <a:t>Podemos identificar los elementos en:</a:t>
            </a:r>
            <a:endParaRPr sz="1250">
              <a:latin typeface="DM Sans"/>
              <a:ea typeface="DM Sans"/>
              <a:cs typeface="DM Sans"/>
              <a:sym typeface="DM Sans"/>
            </a:endParaRPr>
          </a:p>
        </p:txBody>
      </p:sp>
      <p:sp>
        <p:nvSpPr>
          <p:cNvPr id="306" name="Google Shape;306;p84"/>
          <p:cNvSpPr/>
          <p:nvPr/>
        </p:nvSpPr>
        <p:spPr>
          <a:xfrm>
            <a:off x="542050" y="1076300"/>
            <a:ext cx="6186900" cy="177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111"/>
          <p:cNvSpPr txBox="1"/>
          <p:nvPr/>
        </p:nvSpPr>
        <p:spPr>
          <a:xfrm>
            <a:off x="4826050" y="2166600"/>
            <a:ext cx="4065000" cy="1293000"/>
          </a:xfrm>
          <a:prstGeom prst="rect">
            <a:avLst/>
          </a:prstGeom>
          <a:noFill/>
          <a:ln cap="flat" cmpd="sng" w="9525">
            <a:solidFill>
              <a:srgbClr val="EAFF6A"/>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 sz="1200">
                <a:solidFill>
                  <a:schemeClr val="dk1"/>
                </a:solidFill>
                <a:latin typeface="DM Sans"/>
                <a:ea typeface="DM Sans"/>
                <a:cs typeface="DM Sans"/>
                <a:sym typeface="DM Sans"/>
              </a:rPr>
              <a:t>Notas actividad 2</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 sz="1200">
                <a:solidFill>
                  <a:srgbClr val="595959"/>
                </a:solidFill>
                <a:latin typeface="DM Sans"/>
                <a:ea typeface="DM Sans"/>
                <a:cs typeface="DM Sans"/>
                <a:sym typeface="DM Sans"/>
              </a:rPr>
              <a:t>Aclaraciones</a:t>
            </a:r>
            <a:endParaRPr sz="1200">
              <a:solidFill>
                <a:srgbClr val="595959"/>
              </a:solidFill>
              <a:latin typeface="DM Sans"/>
              <a:ea typeface="DM Sans"/>
              <a:cs typeface="DM Sans"/>
              <a:sym typeface="DM Sans"/>
            </a:endParaRPr>
          </a:p>
          <a:p>
            <a:pPr indent="0" lvl="0" marL="450000" rtl="0" algn="l">
              <a:spcBef>
                <a:spcPts val="0"/>
              </a:spcBef>
              <a:spcAft>
                <a:spcPts val="0"/>
              </a:spcAft>
              <a:buNone/>
            </a:pPr>
            <a:r>
              <a:t/>
            </a:r>
            <a:endParaRPr sz="1200">
              <a:solidFill>
                <a:srgbClr val="595959"/>
              </a:solidFill>
              <a:latin typeface="DM Sans"/>
              <a:ea typeface="DM Sans"/>
              <a:cs typeface="DM Sans"/>
              <a:sym typeface="DM Sans"/>
            </a:endParaRPr>
          </a:p>
          <a:p>
            <a:pPr indent="0" lvl="0" marL="450000" rtl="0" algn="l">
              <a:spcBef>
                <a:spcPts val="0"/>
              </a:spcBef>
              <a:spcAft>
                <a:spcPts val="0"/>
              </a:spcAft>
              <a:buNone/>
            </a:pPr>
            <a:r>
              <a:rPr lang="es" sz="1200">
                <a:solidFill>
                  <a:srgbClr val="595959"/>
                </a:solidFill>
                <a:latin typeface="DM Sans"/>
                <a:ea typeface="DM Sans"/>
                <a:cs typeface="DM Sans"/>
                <a:sym typeface="DM Sans"/>
              </a:rPr>
              <a:t>Recuerda usar el split para separar un string. </a:t>
            </a:r>
            <a:r>
              <a:rPr lang="es" sz="1200">
                <a:solidFill>
                  <a:srgbClr val="595959"/>
                </a:solidFill>
                <a:latin typeface="DM Sans"/>
                <a:ea typeface="DM Sans"/>
                <a:cs typeface="DM Sans"/>
                <a:sym typeface="DM Sans"/>
              </a:rPr>
              <a:t>También</a:t>
            </a:r>
            <a:r>
              <a:rPr lang="es" sz="1200">
                <a:solidFill>
                  <a:srgbClr val="595959"/>
                </a:solidFill>
                <a:latin typeface="DM Sans"/>
                <a:ea typeface="DM Sans"/>
                <a:cs typeface="DM Sans"/>
                <a:sym typeface="DM Sans"/>
              </a:rPr>
              <a:t> ten presente la funcionalidad enumerate.</a:t>
            </a:r>
            <a:endParaRPr sz="1200">
              <a:solidFill>
                <a:srgbClr val="595959"/>
              </a:solidFill>
              <a:latin typeface="DM Sans"/>
              <a:ea typeface="DM Sans"/>
              <a:cs typeface="DM Sans"/>
              <a:sym typeface="DM Sans"/>
            </a:endParaRPr>
          </a:p>
        </p:txBody>
      </p:sp>
      <p:grpSp>
        <p:nvGrpSpPr>
          <p:cNvPr id="500" name="Google Shape;500;p111"/>
          <p:cNvGrpSpPr/>
          <p:nvPr/>
        </p:nvGrpSpPr>
        <p:grpSpPr>
          <a:xfrm>
            <a:off x="4838951" y="2289022"/>
            <a:ext cx="465285" cy="465285"/>
            <a:chOff x="4202550" y="994173"/>
            <a:chExt cx="738900" cy="738900"/>
          </a:xfrm>
        </p:grpSpPr>
        <p:sp>
          <p:nvSpPr>
            <p:cNvPr id="501" name="Google Shape;501;p111"/>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502" name="Google Shape;502;p111" title="ícono de codertips"/>
            <p:cNvPicPr preferRelativeResize="0"/>
            <p:nvPr/>
          </p:nvPicPr>
          <p:blipFill>
            <a:blip r:embed="rId3">
              <a:alphaModFix/>
            </a:blip>
            <a:stretch>
              <a:fillRect/>
            </a:stretch>
          </p:blipFill>
          <p:spPr>
            <a:xfrm>
              <a:off x="4346700" y="1138325"/>
              <a:ext cx="450600" cy="450600"/>
            </a:xfrm>
            <a:prstGeom prst="rect">
              <a:avLst/>
            </a:prstGeom>
            <a:noFill/>
            <a:ln>
              <a:noFill/>
            </a:ln>
          </p:spPr>
        </p:pic>
      </p:grpSp>
      <p:sp>
        <p:nvSpPr>
          <p:cNvPr id="503" name="Google Shape;503;p111"/>
          <p:cNvSpPr txBox="1"/>
          <p:nvPr/>
        </p:nvSpPr>
        <p:spPr>
          <a:xfrm>
            <a:off x="419350" y="879250"/>
            <a:ext cx="57426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3400">
                <a:solidFill>
                  <a:schemeClr val="dk1"/>
                </a:solidFill>
                <a:latin typeface="DM Sans"/>
                <a:ea typeface="DM Sans"/>
                <a:cs typeface="DM Sans"/>
                <a:sym typeface="DM Sans"/>
              </a:rPr>
              <a:t>Actividad 2</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3400">
                <a:solidFill>
                  <a:srgbClr val="595959"/>
                </a:solidFill>
                <a:latin typeface="DM Sans"/>
                <a:ea typeface="DM Sans"/>
                <a:cs typeface="DM Sans"/>
                <a:sym typeface="DM Sans"/>
              </a:rPr>
              <a:t>Ubica la palabra</a:t>
            </a:r>
            <a:endParaRPr b="1" sz="3400">
              <a:solidFill>
                <a:srgbClr val="595959"/>
              </a:solidFill>
              <a:latin typeface="DM Sans"/>
              <a:ea typeface="DM Sans"/>
              <a:cs typeface="DM Sans"/>
              <a:sym typeface="DM Sans"/>
            </a:endParaRPr>
          </a:p>
        </p:txBody>
      </p:sp>
      <p:sp>
        <p:nvSpPr>
          <p:cNvPr id="504" name="Google Shape;504;p111"/>
          <p:cNvSpPr txBox="1"/>
          <p:nvPr/>
        </p:nvSpPr>
        <p:spPr>
          <a:xfrm>
            <a:off x="419350" y="2088876"/>
            <a:ext cx="4039200" cy="1175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Escribe un programa que tome una lista de nombres ingresados por el usuario separados por un espacio y los liste mostrando su ubicacion.</a:t>
            </a:r>
            <a:endParaRPr sz="1250">
              <a:solidFill>
                <a:schemeClr val="dk1"/>
              </a:solidFill>
              <a:highlight>
                <a:schemeClr val="lt1"/>
              </a:highlight>
              <a:latin typeface="DM Sans"/>
              <a:ea typeface="DM Sans"/>
              <a:cs typeface="DM Sans"/>
              <a:sym typeface="DM Sans"/>
            </a:endParaRPr>
          </a:p>
          <a:p>
            <a:pPr indent="0" lvl="0" marL="0" rtl="0" algn="l">
              <a:spcBef>
                <a:spcPts val="0"/>
              </a:spcBef>
              <a:spcAft>
                <a:spcPts val="1000"/>
              </a:spcAft>
              <a:buClr>
                <a:schemeClr val="dk1"/>
              </a:buClr>
              <a:buSzPts val="2000"/>
              <a:buFont typeface="Arial"/>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112"/>
          <p:cNvSpPr txBox="1"/>
          <p:nvPr/>
        </p:nvSpPr>
        <p:spPr>
          <a:xfrm>
            <a:off x="4826050" y="2166600"/>
            <a:ext cx="4065000" cy="1108200"/>
          </a:xfrm>
          <a:prstGeom prst="rect">
            <a:avLst/>
          </a:prstGeom>
          <a:noFill/>
          <a:ln cap="flat" cmpd="sng" w="9525">
            <a:solidFill>
              <a:srgbClr val="EAFF6A"/>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 sz="1200">
                <a:solidFill>
                  <a:schemeClr val="dk1"/>
                </a:solidFill>
                <a:latin typeface="DM Sans"/>
                <a:ea typeface="DM Sans"/>
                <a:cs typeface="DM Sans"/>
                <a:sym typeface="DM Sans"/>
              </a:rPr>
              <a:t>Notas actividad 3</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 sz="1200">
                <a:solidFill>
                  <a:srgbClr val="595959"/>
                </a:solidFill>
                <a:latin typeface="DM Sans"/>
                <a:ea typeface="DM Sans"/>
                <a:cs typeface="DM Sans"/>
                <a:sym typeface="DM Sans"/>
              </a:rPr>
              <a:t>Aclaraciones</a:t>
            </a:r>
            <a:endParaRPr sz="1200">
              <a:solidFill>
                <a:srgbClr val="595959"/>
              </a:solidFill>
              <a:latin typeface="DM Sans"/>
              <a:ea typeface="DM Sans"/>
              <a:cs typeface="DM Sans"/>
              <a:sym typeface="DM Sans"/>
            </a:endParaRPr>
          </a:p>
          <a:p>
            <a:pPr indent="0" lvl="0" marL="450000" rtl="0" algn="l">
              <a:spcBef>
                <a:spcPts val="0"/>
              </a:spcBef>
              <a:spcAft>
                <a:spcPts val="0"/>
              </a:spcAft>
              <a:buNone/>
            </a:pPr>
            <a:r>
              <a:t/>
            </a:r>
            <a:endParaRPr sz="1200">
              <a:solidFill>
                <a:srgbClr val="595959"/>
              </a:solidFill>
              <a:latin typeface="DM Sans"/>
              <a:ea typeface="DM Sans"/>
              <a:cs typeface="DM Sans"/>
              <a:sym typeface="DM Sans"/>
            </a:endParaRPr>
          </a:p>
          <a:p>
            <a:pPr indent="0" lvl="0" marL="450000" rtl="0" algn="l">
              <a:spcBef>
                <a:spcPts val="0"/>
              </a:spcBef>
              <a:spcAft>
                <a:spcPts val="0"/>
              </a:spcAft>
              <a:buNone/>
            </a:pPr>
            <a:r>
              <a:rPr lang="es" sz="1200">
                <a:solidFill>
                  <a:srgbClr val="595959"/>
                </a:solidFill>
                <a:latin typeface="DM Sans"/>
                <a:ea typeface="DM Sans"/>
                <a:cs typeface="DM Sans"/>
                <a:sym typeface="DM Sans"/>
              </a:rPr>
              <a:t>Podemos utilizar el operador ‘in’ para corroborar si tiene vocales o no 😉</a:t>
            </a:r>
            <a:endParaRPr sz="1200">
              <a:solidFill>
                <a:srgbClr val="595959"/>
              </a:solidFill>
              <a:latin typeface="DM Sans"/>
              <a:ea typeface="DM Sans"/>
              <a:cs typeface="DM Sans"/>
              <a:sym typeface="DM Sans"/>
            </a:endParaRPr>
          </a:p>
        </p:txBody>
      </p:sp>
      <p:grpSp>
        <p:nvGrpSpPr>
          <p:cNvPr id="510" name="Google Shape;510;p112"/>
          <p:cNvGrpSpPr/>
          <p:nvPr/>
        </p:nvGrpSpPr>
        <p:grpSpPr>
          <a:xfrm>
            <a:off x="4838951" y="2289022"/>
            <a:ext cx="465285" cy="465285"/>
            <a:chOff x="4202550" y="994173"/>
            <a:chExt cx="738900" cy="738900"/>
          </a:xfrm>
        </p:grpSpPr>
        <p:sp>
          <p:nvSpPr>
            <p:cNvPr id="511" name="Google Shape;511;p112"/>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512" name="Google Shape;512;p112" title="ícono de codertips"/>
            <p:cNvPicPr preferRelativeResize="0"/>
            <p:nvPr/>
          </p:nvPicPr>
          <p:blipFill>
            <a:blip r:embed="rId3">
              <a:alphaModFix/>
            </a:blip>
            <a:stretch>
              <a:fillRect/>
            </a:stretch>
          </p:blipFill>
          <p:spPr>
            <a:xfrm>
              <a:off x="4346700" y="1138325"/>
              <a:ext cx="450600" cy="450600"/>
            </a:xfrm>
            <a:prstGeom prst="rect">
              <a:avLst/>
            </a:prstGeom>
            <a:noFill/>
            <a:ln>
              <a:noFill/>
            </a:ln>
          </p:spPr>
        </p:pic>
      </p:grpSp>
      <p:sp>
        <p:nvSpPr>
          <p:cNvPr id="513" name="Google Shape;513;p112"/>
          <p:cNvSpPr txBox="1"/>
          <p:nvPr/>
        </p:nvSpPr>
        <p:spPr>
          <a:xfrm>
            <a:off x="419350" y="879250"/>
            <a:ext cx="57426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3400">
                <a:solidFill>
                  <a:schemeClr val="dk1"/>
                </a:solidFill>
                <a:latin typeface="DM Sans"/>
                <a:ea typeface="DM Sans"/>
                <a:cs typeface="DM Sans"/>
                <a:sym typeface="DM Sans"/>
              </a:rPr>
              <a:t>Actividad 3</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3400">
                <a:solidFill>
                  <a:srgbClr val="595959"/>
                </a:solidFill>
                <a:latin typeface="DM Sans"/>
                <a:ea typeface="DM Sans"/>
                <a:cs typeface="DM Sans"/>
                <a:sym typeface="DM Sans"/>
              </a:rPr>
              <a:t>¿Vocales perdidas?</a:t>
            </a:r>
            <a:endParaRPr b="1" sz="3400">
              <a:solidFill>
                <a:srgbClr val="595959"/>
              </a:solidFill>
              <a:latin typeface="DM Sans"/>
              <a:ea typeface="DM Sans"/>
              <a:cs typeface="DM Sans"/>
              <a:sym typeface="DM Sans"/>
            </a:endParaRPr>
          </a:p>
        </p:txBody>
      </p:sp>
      <p:sp>
        <p:nvSpPr>
          <p:cNvPr id="514" name="Google Shape;514;p112"/>
          <p:cNvSpPr txBox="1"/>
          <p:nvPr/>
        </p:nvSpPr>
        <p:spPr>
          <a:xfrm>
            <a:off x="419350" y="2056951"/>
            <a:ext cx="4039200" cy="1959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Crea un programa que solicite al usuario ingresar una palabra. Luego, recorre la palabra y cuenta cuántas vocales contiene. Al final, si no se encontraron vocales, muestra un mensaje comunicando que la palabra ingresada solo contiene consonantes.</a:t>
            </a:r>
            <a:endParaRPr sz="1250">
              <a:solidFill>
                <a:schemeClr val="dk1"/>
              </a:solidFill>
              <a:highlight>
                <a:schemeClr val="lt1"/>
              </a:highlight>
              <a:latin typeface="DM Sans"/>
              <a:ea typeface="DM Sans"/>
              <a:cs typeface="DM Sans"/>
              <a:sym typeface="DM Sans"/>
            </a:endParaRPr>
          </a:p>
          <a:p>
            <a:pPr indent="0" lvl="0" marL="0" rtl="0" algn="l">
              <a:spcBef>
                <a:spcPts val="0"/>
              </a:spcBef>
              <a:spcAft>
                <a:spcPts val="1000"/>
              </a:spcAft>
              <a:buClr>
                <a:schemeClr val="dk1"/>
              </a:buClr>
              <a:buSzPts val="2000"/>
              <a:buFont typeface="Arial"/>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113"/>
          <p:cNvSpPr txBox="1"/>
          <p:nvPr/>
        </p:nvSpPr>
        <p:spPr>
          <a:xfrm>
            <a:off x="4826050" y="2166600"/>
            <a:ext cx="4065000" cy="923400"/>
          </a:xfrm>
          <a:prstGeom prst="rect">
            <a:avLst/>
          </a:prstGeom>
          <a:noFill/>
          <a:ln cap="flat" cmpd="sng" w="9525">
            <a:solidFill>
              <a:srgbClr val="EAFF6A"/>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 sz="1200">
                <a:solidFill>
                  <a:schemeClr val="dk1"/>
                </a:solidFill>
                <a:latin typeface="DM Sans"/>
                <a:ea typeface="DM Sans"/>
                <a:cs typeface="DM Sans"/>
                <a:sym typeface="DM Sans"/>
              </a:rPr>
              <a:t>Notas actividad 4</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 sz="1200">
                <a:solidFill>
                  <a:srgbClr val="595959"/>
                </a:solidFill>
                <a:latin typeface="DM Sans"/>
                <a:ea typeface="DM Sans"/>
                <a:cs typeface="DM Sans"/>
                <a:sym typeface="DM Sans"/>
              </a:rPr>
              <a:t>Aclaraciones</a:t>
            </a:r>
            <a:endParaRPr sz="1200">
              <a:solidFill>
                <a:srgbClr val="595959"/>
              </a:solidFill>
              <a:latin typeface="DM Sans"/>
              <a:ea typeface="DM Sans"/>
              <a:cs typeface="DM Sans"/>
              <a:sym typeface="DM Sans"/>
            </a:endParaRPr>
          </a:p>
          <a:p>
            <a:pPr indent="0" lvl="0" marL="450000" rtl="0" algn="l">
              <a:spcBef>
                <a:spcPts val="0"/>
              </a:spcBef>
              <a:spcAft>
                <a:spcPts val="0"/>
              </a:spcAft>
              <a:buNone/>
            </a:pPr>
            <a:r>
              <a:t/>
            </a:r>
            <a:endParaRPr sz="1200">
              <a:solidFill>
                <a:srgbClr val="595959"/>
              </a:solidFill>
              <a:latin typeface="DM Sans"/>
              <a:ea typeface="DM Sans"/>
              <a:cs typeface="DM Sans"/>
              <a:sym typeface="DM Sans"/>
            </a:endParaRPr>
          </a:p>
          <a:p>
            <a:pPr indent="0" lvl="0" marL="450000" rtl="0" algn="l">
              <a:spcBef>
                <a:spcPts val="0"/>
              </a:spcBef>
              <a:spcAft>
                <a:spcPts val="0"/>
              </a:spcAft>
              <a:buNone/>
            </a:pPr>
            <a:r>
              <a:rPr lang="es" sz="1200">
                <a:solidFill>
                  <a:srgbClr val="595959"/>
                </a:solidFill>
                <a:latin typeface="DM Sans"/>
                <a:ea typeface="DM Sans"/>
                <a:cs typeface="DM Sans"/>
                <a:sym typeface="DM Sans"/>
              </a:rPr>
              <a:t>Recuerda usar slice para cortar un string.</a:t>
            </a:r>
            <a:endParaRPr sz="1200">
              <a:solidFill>
                <a:srgbClr val="595959"/>
              </a:solidFill>
              <a:latin typeface="DM Sans"/>
              <a:ea typeface="DM Sans"/>
              <a:cs typeface="DM Sans"/>
              <a:sym typeface="DM Sans"/>
            </a:endParaRPr>
          </a:p>
        </p:txBody>
      </p:sp>
      <p:grpSp>
        <p:nvGrpSpPr>
          <p:cNvPr id="520" name="Google Shape;520;p113"/>
          <p:cNvGrpSpPr/>
          <p:nvPr/>
        </p:nvGrpSpPr>
        <p:grpSpPr>
          <a:xfrm>
            <a:off x="4838951" y="2289022"/>
            <a:ext cx="465285" cy="465285"/>
            <a:chOff x="4202550" y="994173"/>
            <a:chExt cx="738900" cy="738900"/>
          </a:xfrm>
        </p:grpSpPr>
        <p:sp>
          <p:nvSpPr>
            <p:cNvPr id="521" name="Google Shape;521;p113"/>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522" name="Google Shape;522;p113" title="ícono de codertips"/>
            <p:cNvPicPr preferRelativeResize="0"/>
            <p:nvPr/>
          </p:nvPicPr>
          <p:blipFill>
            <a:blip r:embed="rId3">
              <a:alphaModFix/>
            </a:blip>
            <a:stretch>
              <a:fillRect/>
            </a:stretch>
          </p:blipFill>
          <p:spPr>
            <a:xfrm>
              <a:off x="4346700" y="1138325"/>
              <a:ext cx="450600" cy="450600"/>
            </a:xfrm>
            <a:prstGeom prst="rect">
              <a:avLst/>
            </a:prstGeom>
            <a:noFill/>
            <a:ln>
              <a:noFill/>
            </a:ln>
          </p:spPr>
        </p:pic>
      </p:grpSp>
      <p:sp>
        <p:nvSpPr>
          <p:cNvPr id="523" name="Google Shape;523;p113"/>
          <p:cNvSpPr txBox="1"/>
          <p:nvPr/>
        </p:nvSpPr>
        <p:spPr>
          <a:xfrm>
            <a:off x="419350" y="879250"/>
            <a:ext cx="57426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3400">
                <a:solidFill>
                  <a:schemeClr val="dk1"/>
                </a:solidFill>
                <a:latin typeface="DM Sans"/>
                <a:ea typeface="DM Sans"/>
                <a:cs typeface="DM Sans"/>
                <a:sym typeface="DM Sans"/>
              </a:rPr>
              <a:t>Actividad 4</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3400">
                <a:solidFill>
                  <a:srgbClr val="595959"/>
                </a:solidFill>
                <a:latin typeface="DM Sans"/>
                <a:ea typeface="DM Sans"/>
                <a:cs typeface="DM Sans"/>
                <a:sym typeface="DM Sans"/>
              </a:rPr>
              <a:t>Salteando palabras</a:t>
            </a:r>
            <a:endParaRPr b="1" sz="3400">
              <a:solidFill>
                <a:srgbClr val="595959"/>
              </a:solidFill>
              <a:latin typeface="DM Sans"/>
              <a:ea typeface="DM Sans"/>
              <a:cs typeface="DM Sans"/>
              <a:sym typeface="DM Sans"/>
            </a:endParaRPr>
          </a:p>
        </p:txBody>
      </p:sp>
      <p:sp>
        <p:nvSpPr>
          <p:cNvPr id="524" name="Google Shape;524;p113"/>
          <p:cNvSpPr txBox="1"/>
          <p:nvPr/>
        </p:nvSpPr>
        <p:spPr>
          <a:xfrm>
            <a:off x="419350" y="2056951"/>
            <a:ext cx="4039200" cy="1959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Escribe un programa que tome una lista de palabras ingresadas por el usuario. Luego, que muestre cada palabra una por una. Si la palabra es "salir", finaliza el programa. Si la palabra es "omitir", se pasa a la siguiente iteración. Al final, si ninguna palabra fue "salir", muestra un mensaje avisando la </a:t>
            </a:r>
            <a:r>
              <a:rPr lang="es" sz="1250">
                <a:solidFill>
                  <a:schemeClr val="dk1"/>
                </a:solidFill>
                <a:highlight>
                  <a:schemeClr val="lt1"/>
                </a:highlight>
                <a:latin typeface="DM Sans"/>
                <a:ea typeface="DM Sans"/>
                <a:cs typeface="DM Sans"/>
                <a:sym typeface="DM Sans"/>
              </a:rPr>
              <a:t>situación</a:t>
            </a:r>
            <a:r>
              <a:rPr lang="es" sz="1250">
                <a:solidFill>
                  <a:schemeClr val="dk1"/>
                </a:solidFill>
                <a:highlight>
                  <a:schemeClr val="lt1"/>
                </a:highlight>
                <a:latin typeface="DM Sans"/>
                <a:ea typeface="DM Sans"/>
                <a:cs typeface="DM Sans"/>
                <a:sym typeface="DM Sans"/>
              </a:rPr>
              <a:t>.</a:t>
            </a:r>
            <a:endParaRPr sz="1250">
              <a:solidFill>
                <a:schemeClr val="dk1"/>
              </a:solidFill>
              <a:highlight>
                <a:schemeClr val="lt1"/>
              </a:highlight>
              <a:latin typeface="DM Sans"/>
              <a:ea typeface="DM Sans"/>
              <a:cs typeface="DM Sans"/>
              <a:sym typeface="DM Sans"/>
            </a:endParaRPr>
          </a:p>
          <a:p>
            <a:pPr indent="0" lvl="0" marL="0" rtl="0" algn="l">
              <a:spcBef>
                <a:spcPts val="0"/>
              </a:spcBef>
              <a:spcAft>
                <a:spcPts val="1000"/>
              </a:spcAft>
              <a:buClr>
                <a:schemeClr val="dk1"/>
              </a:buClr>
              <a:buSzPts val="2000"/>
              <a:buFont typeface="Arial"/>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114"/>
          <p:cNvSpPr txBox="1"/>
          <p:nvPr/>
        </p:nvSpPr>
        <p:spPr>
          <a:xfrm>
            <a:off x="419350" y="879250"/>
            <a:ext cx="57426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3400">
                <a:solidFill>
                  <a:schemeClr val="dk1"/>
                </a:solidFill>
                <a:latin typeface="DM Sans"/>
                <a:ea typeface="DM Sans"/>
                <a:cs typeface="DM Sans"/>
                <a:sym typeface="DM Sans"/>
              </a:rPr>
              <a:t>Actividad 5</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3400">
                <a:solidFill>
                  <a:srgbClr val="595959"/>
                </a:solidFill>
                <a:latin typeface="DM Sans"/>
                <a:ea typeface="DM Sans"/>
                <a:cs typeface="DM Sans"/>
                <a:sym typeface="DM Sans"/>
              </a:rPr>
              <a:t>Inventario</a:t>
            </a:r>
            <a:endParaRPr b="1" sz="3400">
              <a:solidFill>
                <a:srgbClr val="595959"/>
              </a:solidFill>
              <a:latin typeface="DM Sans"/>
              <a:ea typeface="DM Sans"/>
              <a:cs typeface="DM Sans"/>
              <a:sym typeface="DM Sans"/>
            </a:endParaRPr>
          </a:p>
        </p:txBody>
      </p:sp>
      <p:sp>
        <p:nvSpPr>
          <p:cNvPr id="530" name="Google Shape;530;p114"/>
          <p:cNvSpPr txBox="1"/>
          <p:nvPr/>
        </p:nvSpPr>
        <p:spPr>
          <a:xfrm>
            <a:off x="419350" y="2056951"/>
            <a:ext cx="4039200" cy="2220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Imagina que estás administrando un pequeño almacén y deseas realizar un seguimiento de los productos en tu inventario. Escribe un programa que te permita ingresar el nombre y la cantidad de varios productos. Utiliza un bucle para recorrer los productos y mostrar su nombre y cantidad. Al final, muestra el total de productos en el inventario.</a:t>
            </a:r>
            <a:endParaRPr sz="1250">
              <a:solidFill>
                <a:schemeClr val="dk1"/>
              </a:solidFill>
              <a:highlight>
                <a:schemeClr val="lt1"/>
              </a:highlight>
              <a:latin typeface="DM Sans"/>
              <a:ea typeface="DM Sans"/>
              <a:cs typeface="DM Sans"/>
              <a:sym typeface="DM Sans"/>
            </a:endParaRPr>
          </a:p>
          <a:p>
            <a:pPr indent="0" lvl="0" marL="0" rtl="0" algn="l">
              <a:spcBef>
                <a:spcPts val="0"/>
              </a:spcBef>
              <a:spcAft>
                <a:spcPts val="1000"/>
              </a:spcAft>
              <a:buClr>
                <a:schemeClr val="dk1"/>
              </a:buClr>
              <a:buSzPts val="2000"/>
              <a:buFont typeface="Arial"/>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11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Resoluciones</a:t>
            </a:r>
            <a:endParaRPr b="1" sz="4000">
              <a:solidFill>
                <a:schemeClr val="dk1"/>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116"/>
          <p:cNvSpPr txBox="1"/>
          <p:nvPr/>
        </p:nvSpPr>
        <p:spPr>
          <a:xfrm>
            <a:off x="279100" y="302475"/>
            <a:ext cx="8996400" cy="71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800">
                <a:solidFill>
                  <a:schemeClr val="dk1"/>
                </a:solidFill>
                <a:latin typeface="DM Sans"/>
                <a:ea typeface="DM Sans"/>
                <a:cs typeface="DM Sans"/>
                <a:sym typeface="DM Sans"/>
              </a:rPr>
              <a:t>Ejemplos de solución </a:t>
            </a:r>
            <a:endParaRPr b="1" sz="3800">
              <a:solidFill>
                <a:schemeClr val="dk1"/>
              </a:solidFill>
              <a:latin typeface="DM Sans"/>
              <a:ea typeface="DM Sans"/>
              <a:cs typeface="DM Sans"/>
              <a:sym typeface="DM Sans"/>
            </a:endParaRPr>
          </a:p>
        </p:txBody>
      </p:sp>
      <p:sp>
        <p:nvSpPr>
          <p:cNvPr id="541" name="Google Shape;541;p116"/>
          <p:cNvSpPr txBox="1"/>
          <p:nvPr/>
        </p:nvSpPr>
        <p:spPr>
          <a:xfrm>
            <a:off x="358825" y="1013475"/>
            <a:ext cx="3000000" cy="65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400">
                <a:solidFill>
                  <a:schemeClr val="dk1"/>
                </a:solidFill>
                <a:latin typeface="DM Sans"/>
                <a:ea typeface="DM Sans"/>
                <a:cs typeface="DM Sans"/>
                <a:sym typeface="DM Sans"/>
              </a:rPr>
              <a:t>A</a:t>
            </a:r>
            <a:r>
              <a:rPr b="1" lang="es" sz="3400">
                <a:solidFill>
                  <a:schemeClr val="dk1"/>
                </a:solidFill>
                <a:latin typeface="DM Sans"/>
                <a:ea typeface="DM Sans"/>
                <a:cs typeface="DM Sans"/>
                <a:sym typeface="DM Sans"/>
              </a:rPr>
              <a:t>ctividad 1</a:t>
            </a:r>
            <a:endParaRPr sz="3400"/>
          </a:p>
        </p:txBody>
      </p:sp>
      <p:sp>
        <p:nvSpPr>
          <p:cNvPr id="542" name="Google Shape;542;p116"/>
          <p:cNvSpPr txBox="1"/>
          <p:nvPr/>
        </p:nvSpPr>
        <p:spPr>
          <a:xfrm>
            <a:off x="425550" y="3065375"/>
            <a:ext cx="3000000" cy="65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400">
                <a:solidFill>
                  <a:schemeClr val="dk1"/>
                </a:solidFill>
                <a:latin typeface="DM Sans"/>
                <a:ea typeface="DM Sans"/>
                <a:cs typeface="DM Sans"/>
                <a:sym typeface="DM Sans"/>
              </a:rPr>
              <a:t>A</a:t>
            </a:r>
            <a:r>
              <a:rPr b="1" lang="es" sz="3400">
                <a:solidFill>
                  <a:schemeClr val="dk1"/>
                </a:solidFill>
                <a:latin typeface="DM Sans"/>
                <a:ea typeface="DM Sans"/>
                <a:cs typeface="DM Sans"/>
                <a:sym typeface="DM Sans"/>
              </a:rPr>
              <a:t>ctividad 2</a:t>
            </a:r>
            <a:endParaRPr sz="3400"/>
          </a:p>
        </p:txBody>
      </p:sp>
      <p:pic>
        <p:nvPicPr>
          <p:cNvPr id="543" name="Google Shape;543;p116"/>
          <p:cNvPicPr preferRelativeResize="0"/>
          <p:nvPr/>
        </p:nvPicPr>
        <p:blipFill>
          <a:blip r:embed="rId3">
            <a:alphaModFix/>
          </a:blip>
          <a:stretch>
            <a:fillRect/>
          </a:stretch>
        </p:blipFill>
        <p:spPr>
          <a:xfrm>
            <a:off x="467974" y="1616250"/>
            <a:ext cx="6339426" cy="1364300"/>
          </a:xfrm>
          <a:prstGeom prst="rect">
            <a:avLst/>
          </a:prstGeom>
          <a:noFill/>
          <a:ln>
            <a:noFill/>
          </a:ln>
        </p:spPr>
      </p:pic>
      <p:pic>
        <p:nvPicPr>
          <p:cNvPr id="544" name="Google Shape;544;p116"/>
          <p:cNvPicPr preferRelativeResize="0"/>
          <p:nvPr/>
        </p:nvPicPr>
        <p:blipFill>
          <a:blip r:embed="rId4">
            <a:alphaModFix/>
          </a:blip>
          <a:stretch>
            <a:fillRect/>
          </a:stretch>
        </p:blipFill>
        <p:spPr>
          <a:xfrm>
            <a:off x="467975" y="3721175"/>
            <a:ext cx="6509100" cy="9092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117"/>
          <p:cNvSpPr txBox="1"/>
          <p:nvPr/>
        </p:nvSpPr>
        <p:spPr>
          <a:xfrm>
            <a:off x="253725" y="767825"/>
            <a:ext cx="3000000" cy="65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400">
                <a:solidFill>
                  <a:schemeClr val="dk1"/>
                </a:solidFill>
                <a:latin typeface="DM Sans"/>
                <a:ea typeface="DM Sans"/>
                <a:cs typeface="DM Sans"/>
                <a:sym typeface="DM Sans"/>
              </a:rPr>
              <a:t>A</a:t>
            </a:r>
            <a:r>
              <a:rPr b="1" lang="es" sz="3400">
                <a:solidFill>
                  <a:schemeClr val="dk1"/>
                </a:solidFill>
                <a:latin typeface="DM Sans"/>
                <a:ea typeface="DM Sans"/>
                <a:cs typeface="DM Sans"/>
                <a:sym typeface="DM Sans"/>
              </a:rPr>
              <a:t>ctividad 3</a:t>
            </a:r>
            <a:endParaRPr sz="3400"/>
          </a:p>
        </p:txBody>
      </p:sp>
      <p:sp>
        <p:nvSpPr>
          <p:cNvPr id="550" name="Google Shape;550;p117"/>
          <p:cNvSpPr txBox="1"/>
          <p:nvPr/>
        </p:nvSpPr>
        <p:spPr>
          <a:xfrm>
            <a:off x="4768238" y="767825"/>
            <a:ext cx="3000000" cy="65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400">
                <a:solidFill>
                  <a:schemeClr val="dk1"/>
                </a:solidFill>
                <a:latin typeface="DM Sans"/>
                <a:ea typeface="DM Sans"/>
                <a:cs typeface="DM Sans"/>
                <a:sym typeface="DM Sans"/>
              </a:rPr>
              <a:t>A</a:t>
            </a:r>
            <a:r>
              <a:rPr b="1" lang="es" sz="3400">
                <a:solidFill>
                  <a:schemeClr val="dk1"/>
                </a:solidFill>
                <a:latin typeface="DM Sans"/>
                <a:ea typeface="DM Sans"/>
                <a:cs typeface="DM Sans"/>
                <a:sym typeface="DM Sans"/>
              </a:rPr>
              <a:t>ctividad 4</a:t>
            </a:r>
            <a:endParaRPr sz="3400"/>
          </a:p>
        </p:txBody>
      </p:sp>
      <p:pic>
        <p:nvPicPr>
          <p:cNvPr id="551" name="Google Shape;551;p117"/>
          <p:cNvPicPr preferRelativeResize="0"/>
          <p:nvPr/>
        </p:nvPicPr>
        <p:blipFill>
          <a:blip r:embed="rId3">
            <a:alphaModFix/>
          </a:blip>
          <a:stretch>
            <a:fillRect/>
          </a:stretch>
        </p:blipFill>
        <p:spPr>
          <a:xfrm>
            <a:off x="253725" y="1497075"/>
            <a:ext cx="4437750" cy="2168075"/>
          </a:xfrm>
          <a:prstGeom prst="rect">
            <a:avLst/>
          </a:prstGeom>
          <a:noFill/>
          <a:ln>
            <a:noFill/>
          </a:ln>
        </p:spPr>
      </p:pic>
      <p:pic>
        <p:nvPicPr>
          <p:cNvPr id="552" name="Google Shape;552;p117"/>
          <p:cNvPicPr preferRelativeResize="0"/>
          <p:nvPr/>
        </p:nvPicPr>
        <p:blipFill>
          <a:blip r:embed="rId4">
            <a:alphaModFix/>
          </a:blip>
          <a:stretch>
            <a:fillRect/>
          </a:stretch>
        </p:blipFill>
        <p:spPr>
          <a:xfrm>
            <a:off x="4768250" y="1497076"/>
            <a:ext cx="3965200" cy="21680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118"/>
          <p:cNvSpPr txBox="1"/>
          <p:nvPr/>
        </p:nvSpPr>
        <p:spPr>
          <a:xfrm>
            <a:off x="453450" y="468963"/>
            <a:ext cx="3000000" cy="65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400">
                <a:solidFill>
                  <a:schemeClr val="dk1"/>
                </a:solidFill>
                <a:latin typeface="DM Sans"/>
                <a:ea typeface="DM Sans"/>
                <a:cs typeface="DM Sans"/>
                <a:sym typeface="DM Sans"/>
              </a:rPr>
              <a:t>A</a:t>
            </a:r>
            <a:r>
              <a:rPr b="1" lang="es" sz="3400">
                <a:solidFill>
                  <a:schemeClr val="dk1"/>
                </a:solidFill>
                <a:latin typeface="DM Sans"/>
                <a:ea typeface="DM Sans"/>
                <a:cs typeface="DM Sans"/>
                <a:sym typeface="DM Sans"/>
              </a:rPr>
              <a:t>ctividad 5</a:t>
            </a:r>
            <a:endParaRPr sz="3400"/>
          </a:p>
        </p:txBody>
      </p:sp>
      <p:pic>
        <p:nvPicPr>
          <p:cNvPr id="558" name="Google Shape;558;p118"/>
          <p:cNvPicPr preferRelativeResize="0"/>
          <p:nvPr/>
        </p:nvPicPr>
        <p:blipFill>
          <a:blip r:embed="rId3">
            <a:alphaModFix/>
          </a:blip>
          <a:stretch>
            <a:fillRect/>
          </a:stretch>
        </p:blipFill>
        <p:spPr>
          <a:xfrm>
            <a:off x="582575" y="1253777"/>
            <a:ext cx="6171801" cy="33259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119"/>
          <p:cNvSpPr txBox="1"/>
          <p:nvPr/>
        </p:nvSpPr>
        <p:spPr>
          <a:xfrm>
            <a:off x="1461300" y="2123850"/>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rgbClr val="EAFF6A"/>
                </a:solidFill>
                <a:latin typeface="DM Sans"/>
                <a:ea typeface="DM Sans"/>
                <a:cs typeface="DM Sans"/>
                <a:sym typeface="DM Sans"/>
              </a:rPr>
              <a:t>Funciones</a:t>
            </a:r>
            <a:endParaRPr b="1" sz="3500">
              <a:solidFill>
                <a:srgbClr val="EAFF6A"/>
              </a:solidFill>
              <a:latin typeface="DM Sans"/>
              <a:ea typeface="DM Sans"/>
              <a:cs typeface="DM Sans"/>
              <a:sym typeface="DM Sans"/>
            </a:endParaRPr>
          </a:p>
        </p:txBody>
      </p:sp>
      <p:sp>
        <p:nvSpPr>
          <p:cNvPr id="564" name="Google Shape;564;p119"/>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800">
                <a:solidFill>
                  <a:schemeClr val="lt1"/>
                </a:solidFill>
                <a:latin typeface="DM Sans"/>
                <a:ea typeface="DM Sans"/>
                <a:cs typeface="DM Sans"/>
                <a:sym typeface="DM Sans"/>
              </a:rPr>
              <a:t>Guía</a:t>
            </a:r>
            <a:r>
              <a:rPr lang="es" sz="1800">
                <a:solidFill>
                  <a:schemeClr val="lt1"/>
                </a:solidFill>
                <a:latin typeface="DM Sans"/>
                <a:ea typeface="DM Sans"/>
                <a:cs typeface="DM Sans"/>
                <a:sym typeface="DM Sans"/>
              </a:rPr>
              <a:t> complementaria - Parte 5</a:t>
            </a:r>
            <a:endParaRPr sz="1600">
              <a:solidFill>
                <a:schemeClr val="lt1"/>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120"/>
          <p:cNvSpPr txBox="1"/>
          <p:nvPr/>
        </p:nvSpPr>
        <p:spPr>
          <a:xfrm>
            <a:off x="4826050" y="2166600"/>
            <a:ext cx="4065000" cy="1208700"/>
          </a:xfrm>
          <a:prstGeom prst="rect">
            <a:avLst/>
          </a:prstGeom>
          <a:noFill/>
          <a:ln cap="flat" cmpd="sng" w="9525">
            <a:solidFill>
              <a:srgbClr val="EAFF6A"/>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 sz="1200">
                <a:solidFill>
                  <a:schemeClr val="dk1"/>
                </a:solidFill>
                <a:highlight>
                  <a:schemeClr val="lt1"/>
                </a:highlight>
                <a:latin typeface="DM Sans"/>
                <a:ea typeface="DM Sans"/>
                <a:cs typeface="DM Sans"/>
                <a:sym typeface="DM Sans"/>
              </a:rPr>
              <a:t>Notas actividad 1</a:t>
            </a:r>
            <a:endParaRPr b="1" sz="1200">
              <a:solidFill>
                <a:schemeClr val="dk1"/>
              </a:solidFill>
              <a:highlight>
                <a:schemeClr val="lt1"/>
              </a:highlight>
              <a:latin typeface="DM Sans"/>
              <a:ea typeface="DM Sans"/>
              <a:cs typeface="DM Sans"/>
              <a:sym typeface="DM Sans"/>
            </a:endParaRPr>
          </a:p>
          <a:p>
            <a:pPr indent="0" lvl="0" marL="450000" rtl="0" algn="l">
              <a:spcBef>
                <a:spcPts val="0"/>
              </a:spcBef>
              <a:spcAft>
                <a:spcPts val="0"/>
              </a:spcAft>
              <a:buNone/>
            </a:pPr>
            <a:r>
              <a:rPr lang="es" sz="1200">
                <a:solidFill>
                  <a:srgbClr val="595959"/>
                </a:solidFill>
                <a:highlight>
                  <a:schemeClr val="lt1"/>
                </a:highlight>
                <a:latin typeface="DM Sans"/>
                <a:ea typeface="DM Sans"/>
                <a:cs typeface="DM Sans"/>
                <a:sym typeface="DM Sans"/>
              </a:rPr>
              <a:t>Aclaraciones</a:t>
            </a:r>
            <a:endParaRPr sz="1200">
              <a:solidFill>
                <a:srgbClr val="595959"/>
              </a:solidFill>
              <a:highlight>
                <a:schemeClr val="lt1"/>
              </a:highlight>
              <a:latin typeface="DM Sans"/>
              <a:ea typeface="DM Sans"/>
              <a:cs typeface="DM Sans"/>
              <a:sym typeface="DM Sans"/>
            </a:endParaRPr>
          </a:p>
          <a:p>
            <a:pPr indent="0" lvl="0" marL="457200" rtl="0" algn="l">
              <a:lnSpc>
                <a:spcPct val="135714"/>
              </a:lnSpc>
              <a:spcBef>
                <a:spcPts val="0"/>
              </a:spcBef>
              <a:spcAft>
                <a:spcPts val="0"/>
              </a:spcAft>
              <a:buClr>
                <a:schemeClr val="dk1"/>
              </a:buClr>
              <a:buSzPts val="1100"/>
              <a:buFont typeface="Arial"/>
              <a:buNone/>
            </a:pPr>
            <a:r>
              <a:t/>
            </a:r>
            <a:endParaRPr sz="1050">
              <a:solidFill>
                <a:schemeClr val="dk1"/>
              </a:solidFill>
              <a:highlight>
                <a:schemeClr val="lt1"/>
              </a:highlight>
              <a:latin typeface="DM Sans"/>
              <a:ea typeface="DM Sans"/>
              <a:cs typeface="DM Sans"/>
              <a:sym typeface="DM Sans"/>
            </a:endParaRPr>
          </a:p>
          <a:p>
            <a:pPr indent="0" lvl="0" marL="457200" rtl="0" algn="l">
              <a:lnSpc>
                <a:spcPct val="135714"/>
              </a:lnSpc>
              <a:spcBef>
                <a:spcPts val="0"/>
              </a:spcBef>
              <a:spcAft>
                <a:spcPts val="0"/>
              </a:spcAft>
              <a:buClr>
                <a:schemeClr val="dk1"/>
              </a:buClr>
              <a:buSzPts val="1100"/>
              <a:buFont typeface="Arial"/>
              <a:buNone/>
            </a:pPr>
            <a:r>
              <a:rPr lang="es" sz="1200">
                <a:solidFill>
                  <a:srgbClr val="595959"/>
                </a:solidFill>
                <a:highlight>
                  <a:schemeClr val="lt1"/>
                </a:highlight>
                <a:latin typeface="DM Sans"/>
                <a:ea typeface="DM Sans"/>
                <a:cs typeface="DM Sans"/>
                <a:sym typeface="DM Sans"/>
              </a:rPr>
              <a:t>Utiliza una lista y funciones separadas para gestionar las tareas.</a:t>
            </a:r>
            <a:endParaRPr sz="1200">
              <a:solidFill>
                <a:srgbClr val="595959"/>
              </a:solidFill>
              <a:highlight>
                <a:schemeClr val="lt1"/>
              </a:highlight>
              <a:latin typeface="DM Sans"/>
              <a:ea typeface="DM Sans"/>
              <a:cs typeface="DM Sans"/>
              <a:sym typeface="DM Sans"/>
            </a:endParaRPr>
          </a:p>
        </p:txBody>
      </p:sp>
      <p:grpSp>
        <p:nvGrpSpPr>
          <p:cNvPr id="570" name="Google Shape;570;p120"/>
          <p:cNvGrpSpPr/>
          <p:nvPr/>
        </p:nvGrpSpPr>
        <p:grpSpPr>
          <a:xfrm>
            <a:off x="4838951" y="2289022"/>
            <a:ext cx="465285" cy="465285"/>
            <a:chOff x="4202550" y="994173"/>
            <a:chExt cx="738900" cy="738900"/>
          </a:xfrm>
        </p:grpSpPr>
        <p:sp>
          <p:nvSpPr>
            <p:cNvPr id="571" name="Google Shape;571;p120"/>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572" name="Google Shape;572;p120" title="ícono de codertips"/>
            <p:cNvPicPr preferRelativeResize="0"/>
            <p:nvPr/>
          </p:nvPicPr>
          <p:blipFill>
            <a:blip r:embed="rId3">
              <a:alphaModFix/>
            </a:blip>
            <a:stretch>
              <a:fillRect/>
            </a:stretch>
          </p:blipFill>
          <p:spPr>
            <a:xfrm>
              <a:off x="4346700" y="1138325"/>
              <a:ext cx="450600" cy="450600"/>
            </a:xfrm>
            <a:prstGeom prst="rect">
              <a:avLst/>
            </a:prstGeom>
            <a:noFill/>
            <a:ln>
              <a:noFill/>
            </a:ln>
          </p:spPr>
        </p:pic>
      </p:grpSp>
      <p:sp>
        <p:nvSpPr>
          <p:cNvPr id="573" name="Google Shape;573;p120"/>
          <p:cNvSpPr txBox="1"/>
          <p:nvPr/>
        </p:nvSpPr>
        <p:spPr>
          <a:xfrm>
            <a:off x="419350" y="879250"/>
            <a:ext cx="72366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3400">
                <a:solidFill>
                  <a:schemeClr val="dk1"/>
                </a:solidFill>
                <a:latin typeface="DM Sans"/>
                <a:ea typeface="DM Sans"/>
                <a:cs typeface="DM Sans"/>
                <a:sym typeface="DM Sans"/>
              </a:rPr>
              <a:t>Actividad 1</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3400">
                <a:solidFill>
                  <a:srgbClr val="595959"/>
                </a:solidFill>
                <a:latin typeface="DM Sans"/>
                <a:ea typeface="DM Sans"/>
                <a:cs typeface="DM Sans"/>
                <a:sym typeface="DM Sans"/>
              </a:rPr>
              <a:t>Gestión de tareas pendientes</a:t>
            </a:r>
            <a:endParaRPr b="1" sz="3400">
              <a:solidFill>
                <a:srgbClr val="595959"/>
              </a:solidFill>
              <a:latin typeface="DM Sans"/>
              <a:ea typeface="DM Sans"/>
              <a:cs typeface="DM Sans"/>
              <a:sym typeface="DM Sans"/>
            </a:endParaRPr>
          </a:p>
        </p:txBody>
      </p:sp>
      <p:sp>
        <p:nvSpPr>
          <p:cNvPr id="574" name="Google Shape;574;p120"/>
          <p:cNvSpPr txBox="1"/>
          <p:nvPr/>
        </p:nvSpPr>
        <p:spPr>
          <a:xfrm>
            <a:off x="482075" y="2166601"/>
            <a:ext cx="4039200" cy="2220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Crea un programa que permita a un usuario llevar un registro de tareas pendientes. El programa debe:</a:t>
            </a:r>
            <a:endParaRPr sz="1250">
              <a:solidFill>
                <a:schemeClr val="dk1"/>
              </a:solidFill>
              <a:highlight>
                <a:schemeClr val="lt1"/>
              </a:highlight>
              <a:latin typeface="DM Sans"/>
              <a:ea typeface="DM Sans"/>
              <a:cs typeface="DM Sans"/>
              <a:sym typeface="DM Sans"/>
            </a:endParaRPr>
          </a:p>
          <a:p>
            <a:pPr indent="-307975" lvl="0" marL="457200" rtl="0" algn="l">
              <a:lnSpc>
                <a:spcPct val="135714"/>
              </a:lnSpc>
              <a:spcBef>
                <a:spcPts val="0"/>
              </a:spcBef>
              <a:spcAft>
                <a:spcPts val="0"/>
              </a:spcAft>
              <a:buClr>
                <a:schemeClr val="dk1"/>
              </a:buClr>
              <a:buSzPts val="1250"/>
              <a:buFont typeface="DM Sans"/>
              <a:buChar char="●"/>
            </a:pPr>
            <a:r>
              <a:rPr lang="es" sz="1250">
                <a:solidFill>
                  <a:schemeClr val="dk1"/>
                </a:solidFill>
                <a:highlight>
                  <a:schemeClr val="lt1"/>
                </a:highlight>
                <a:latin typeface="DM Sans"/>
                <a:ea typeface="DM Sans"/>
                <a:cs typeface="DM Sans"/>
                <a:sym typeface="DM Sans"/>
              </a:rPr>
              <a:t>Permitir al usuario agregar tareas.</a:t>
            </a:r>
            <a:endParaRPr sz="1250">
              <a:solidFill>
                <a:schemeClr val="dk1"/>
              </a:solidFill>
              <a:highlight>
                <a:schemeClr val="lt1"/>
              </a:highlight>
              <a:latin typeface="DM Sans"/>
              <a:ea typeface="DM Sans"/>
              <a:cs typeface="DM Sans"/>
              <a:sym typeface="DM Sans"/>
            </a:endParaRPr>
          </a:p>
          <a:p>
            <a:pPr indent="-307975" lvl="0" marL="457200" rtl="0" algn="l">
              <a:lnSpc>
                <a:spcPct val="135714"/>
              </a:lnSpc>
              <a:spcBef>
                <a:spcPts val="0"/>
              </a:spcBef>
              <a:spcAft>
                <a:spcPts val="0"/>
              </a:spcAft>
              <a:buClr>
                <a:schemeClr val="dk1"/>
              </a:buClr>
              <a:buSzPts val="1250"/>
              <a:buFont typeface="DM Sans"/>
              <a:buChar char="●"/>
            </a:pPr>
            <a:r>
              <a:rPr lang="es" sz="1250">
                <a:solidFill>
                  <a:schemeClr val="dk1"/>
                </a:solidFill>
                <a:highlight>
                  <a:schemeClr val="lt1"/>
                </a:highlight>
                <a:latin typeface="DM Sans"/>
                <a:ea typeface="DM Sans"/>
                <a:cs typeface="DM Sans"/>
                <a:sym typeface="DM Sans"/>
              </a:rPr>
              <a:t>Marcar tareas como completadas. agregámdole un tilde o algo que identifique que se completó al principio de la tarea.</a:t>
            </a:r>
            <a:endParaRPr sz="1250">
              <a:solidFill>
                <a:schemeClr val="dk1"/>
              </a:solidFill>
              <a:highlight>
                <a:schemeClr val="lt1"/>
              </a:highlight>
              <a:latin typeface="DM Sans"/>
              <a:ea typeface="DM Sans"/>
              <a:cs typeface="DM Sans"/>
              <a:sym typeface="DM Sans"/>
            </a:endParaRPr>
          </a:p>
          <a:p>
            <a:pPr indent="-307975" lvl="0" marL="457200" rtl="0" algn="l">
              <a:lnSpc>
                <a:spcPct val="135714"/>
              </a:lnSpc>
              <a:spcBef>
                <a:spcPts val="0"/>
              </a:spcBef>
              <a:spcAft>
                <a:spcPts val="0"/>
              </a:spcAft>
              <a:buClr>
                <a:schemeClr val="dk1"/>
              </a:buClr>
              <a:buSzPts val="1250"/>
              <a:buFont typeface="DM Sans"/>
              <a:buChar char="●"/>
            </a:pPr>
            <a:r>
              <a:rPr lang="es" sz="1250">
                <a:solidFill>
                  <a:schemeClr val="dk1"/>
                </a:solidFill>
                <a:highlight>
                  <a:schemeClr val="lt1"/>
                </a:highlight>
                <a:latin typeface="DM Sans"/>
                <a:ea typeface="DM Sans"/>
                <a:cs typeface="DM Sans"/>
                <a:sym typeface="DM Sans"/>
              </a:rPr>
              <a:t>Listar las tareas pendientes. </a:t>
            </a:r>
            <a:endParaRPr sz="1250">
              <a:solidFill>
                <a:schemeClr val="dk1"/>
              </a:solidFill>
              <a:highlight>
                <a:schemeClr val="lt1"/>
              </a:highlight>
              <a:latin typeface="DM Sans"/>
              <a:ea typeface="DM Sans"/>
              <a:cs typeface="DM Sans"/>
              <a:sym typeface="DM Sans"/>
            </a:endParaRPr>
          </a:p>
          <a:p>
            <a:pPr indent="0" lvl="0" marL="0" rtl="0" algn="l">
              <a:lnSpc>
                <a:spcPct val="135714"/>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85"/>
          <p:cNvSpPr txBox="1"/>
          <p:nvPr/>
        </p:nvSpPr>
        <p:spPr>
          <a:xfrm>
            <a:off x="1461300" y="2123850"/>
            <a:ext cx="6221400" cy="11544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rgbClr val="EAFF6A"/>
                </a:solidFill>
                <a:latin typeface="DM Sans"/>
                <a:ea typeface="DM Sans"/>
                <a:cs typeface="DM Sans"/>
                <a:sym typeface="DM Sans"/>
              </a:rPr>
              <a:t>Números, cadenas de caracteres, listas y tuplas</a:t>
            </a:r>
            <a:endParaRPr b="1" sz="3500">
              <a:solidFill>
                <a:srgbClr val="EAFF6A"/>
              </a:solidFill>
              <a:latin typeface="DM Sans"/>
              <a:ea typeface="DM Sans"/>
              <a:cs typeface="DM Sans"/>
              <a:sym typeface="DM Sans"/>
            </a:endParaRPr>
          </a:p>
        </p:txBody>
      </p:sp>
      <p:sp>
        <p:nvSpPr>
          <p:cNvPr id="312" name="Google Shape;312;p85"/>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800">
                <a:solidFill>
                  <a:schemeClr val="lt1"/>
                </a:solidFill>
                <a:latin typeface="DM Sans"/>
                <a:ea typeface="DM Sans"/>
                <a:cs typeface="DM Sans"/>
                <a:sym typeface="DM Sans"/>
              </a:rPr>
              <a:t>Guía complementaria - Parte 1</a:t>
            </a:r>
            <a:endParaRPr sz="1600">
              <a:solidFill>
                <a:schemeClr val="lt1"/>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121"/>
          <p:cNvSpPr txBox="1"/>
          <p:nvPr/>
        </p:nvSpPr>
        <p:spPr>
          <a:xfrm>
            <a:off x="4826050" y="2166600"/>
            <a:ext cx="4065000" cy="1425000"/>
          </a:xfrm>
          <a:prstGeom prst="rect">
            <a:avLst/>
          </a:prstGeom>
          <a:noFill/>
          <a:ln cap="flat" cmpd="sng" w="9525">
            <a:solidFill>
              <a:srgbClr val="EAFF6A"/>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 sz="1200">
                <a:solidFill>
                  <a:schemeClr val="dk1"/>
                </a:solidFill>
                <a:latin typeface="DM Sans"/>
                <a:ea typeface="DM Sans"/>
                <a:cs typeface="DM Sans"/>
                <a:sym typeface="DM Sans"/>
              </a:rPr>
              <a:t>Notas actividad 2</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 sz="1200">
                <a:solidFill>
                  <a:srgbClr val="595959"/>
                </a:solidFill>
                <a:latin typeface="DM Sans"/>
                <a:ea typeface="DM Sans"/>
                <a:cs typeface="DM Sans"/>
                <a:sym typeface="DM Sans"/>
              </a:rPr>
              <a:t>Aclaraciones</a:t>
            </a:r>
            <a:endParaRPr sz="1200">
              <a:solidFill>
                <a:srgbClr val="595959"/>
              </a:solidFill>
              <a:latin typeface="DM Sans"/>
              <a:ea typeface="DM Sans"/>
              <a:cs typeface="DM Sans"/>
              <a:sym typeface="DM Sans"/>
            </a:endParaRPr>
          </a:p>
          <a:p>
            <a:pPr indent="0" lvl="0" marL="450000" rtl="0" algn="l">
              <a:spcBef>
                <a:spcPts val="0"/>
              </a:spcBef>
              <a:spcAft>
                <a:spcPts val="0"/>
              </a:spcAft>
              <a:buNone/>
            </a:pPr>
            <a:r>
              <a:t/>
            </a:r>
            <a:endParaRPr sz="1200">
              <a:solidFill>
                <a:srgbClr val="595959"/>
              </a:solidFill>
              <a:latin typeface="DM Sans"/>
              <a:ea typeface="DM Sans"/>
              <a:cs typeface="DM Sans"/>
              <a:sym typeface="DM Sans"/>
            </a:endParaRPr>
          </a:p>
          <a:p>
            <a:pPr indent="0" lvl="0" marL="457200" rtl="0" algn="l">
              <a:lnSpc>
                <a:spcPct val="135714"/>
              </a:lnSpc>
              <a:spcBef>
                <a:spcPts val="0"/>
              </a:spcBef>
              <a:spcAft>
                <a:spcPts val="0"/>
              </a:spcAft>
              <a:buClr>
                <a:schemeClr val="dk1"/>
              </a:buClr>
              <a:buSzPts val="1100"/>
              <a:buFont typeface="Arial"/>
              <a:buNone/>
            </a:pPr>
            <a:r>
              <a:rPr lang="es" sz="1200">
                <a:solidFill>
                  <a:srgbClr val="595959"/>
                </a:solidFill>
                <a:highlight>
                  <a:schemeClr val="lt1"/>
                </a:highlight>
                <a:latin typeface="DM Sans"/>
                <a:ea typeface="DM Sans"/>
                <a:cs typeface="DM Sans"/>
                <a:sym typeface="DM Sans"/>
              </a:rPr>
              <a:t>Utiliza un diccionario para gestionar los contactos y funciones separadas para realizar estas acciones.</a:t>
            </a:r>
            <a:endParaRPr sz="1200">
              <a:solidFill>
                <a:srgbClr val="595959"/>
              </a:solidFill>
              <a:highlight>
                <a:schemeClr val="lt1"/>
              </a:highlight>
              <a:latin typeface="DM Sans"/>
              <a:ea typeface="DM Sans"/>
              <a:cs typeface="DM Sans"/>
              <a:sym typeface="DM Sans"/>
            </a:endParaRPr>
          </a:p>
        </p:txBody>
      </p:sp>
      <p:grpSp>
        <p:nvGrpSpPr>
          <p:cNvPr id="580" name="Google Shape;580;p121"/>
          <p:cNvGrpSpPr/>
          <p:nvPr/>
        </p:nvGrpSpPr>
        <p:grpSpPr>
          <a:xfrm>
            <a:off x="4838951" y="2289022"/>
            <a:ext cx="465285" cy="465285"/>
            <a:chOff x="4202550" y="994173"/>
            <a:chExt cx="738900" cy="738900"/>
          </a:xfrm>
        </p:grpSpPr>
        <p:sp>
          <p:nvSpPr>
            <p:cNvPr id="581" name="Google Shape;581;p121"/>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582" name="Google Shape;582;p121" title="ícono de codertips"/>
            <p:cNvPicPr preferRelativeResize="0"/>
            <p:nvPr/>
          </p:nvPicPr>
          <p:blipFill>
            <a:blip r:embed="rId3">
              <a:alphaModFix/>
            </a:blip>
            <a:stretch>
              <a:fillRect/>
            </a:stretch>
          </p:blipFill>
          <p:spPr>
            <a:xfrm>
              <a:off x="4346700" y="1138325"/>
              <a:ext cx="450600" cy="450600"/>
            </a:xfrm>
            <a:prstGeom prst="rect">
              <a:avLst/>
            </a:prstGeom>
            <a:noFill/>
            <a:ln>
              <a:noFill/>
            </a:ln>
          </p:spPr>
        </p:pic>
      </p:grpSp>
      <p:sp>
        <p:nvSpPr>
          <p:cNvPr id="583" name="Google Shape;583;p121"/>
          <p:cNvSpPr txBox="1"/>
          <p:nvPr/>
        </p:nvSpPr>
        <p:spPr>
          <a:xfrm>
            <a:off x="419350" y="879250"/>
            <a:ext cx="5742600" cy="1597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3400">
                <a:solidFill>
                  <a:schemeClr val="dk1"/>
                </a:solidFill>
                <a:latin typeface="DM Sans"/>
                <a:ea typeface="DM Sans"/>
                <a:cs typeface="DM Sans"/>
                <a:sym typeface="DM Sans"/>
              </a:rPr>
              <a:t>Actividad 2</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3400">
                <a:solidFill>
                  <a:srgbClr val="595959"/>
                </a:solidFill>
                <a:latin typeface="DM Sans"/>
                <a:ea typeface="DM Sans"/>
                <a:cs typeface="DM Sans"/>
                <a:sym typeface="DM Sans"/>
              </a:rPr>
              <a:t>Contactame</a:t>
            </a:r>
            <a:endParaRPr sz="1050">
              <a:solidFill>
                <a:srgbClr val="82C6FF"/>
              </a:solidFill>
              <a:highlight>
                <a:srgbClr val="1E1E1E"/>
              </a:highlight>
              <a:latin typeface="Courier New"/>
              <a:ea typeface="Courier New"/>
              <a:cs typeface="Courier New"/>
              <a:sym typeface="Courier New"/>
            </a:endParaRPr>
          </a:p>
          <a:p>
            <a:pPr indent="0" lvl="0" marL="0" rtl="0" algn="l">
              <a:lnSpc>
                <a:spcPct val="90000"/>
              </a:lnSpc>
              <a:spcBef>
                <a:spcPts val="0"/>
              </a:spcBef>
              <a:spcAft>
                <a:spcPts val="0"/>
              </a:spcAft>
              <a:buNone/>
            </a:pPr>
            <a:r>
              <a:t/>
            </a:r>
            <a:endParaRPr b="1" sz="3400">
              <a:solidFill>
                <a:srgbClr val="595959"/>
              </a:solidFill>
              <a:latin typeface="DM Sans"/>
              <a:ea typeface="DM Sans"/>
              <a:cs typeface="DM Sans"/>
              <a:sym typeface="DM Sans"/>
            </a:endParaRPr>
          </a:p>
        </p:txBody>
      </p:sp>
      <p:sp>
        <p:nvSpPr>
          <p:cNvPr id="584" name="Google Shape;584;p121"/>
          <p:cNvSpPr txBox="1"/>
          <p:nvPr/>
        </p:nvSpPr>
        <p:spPr>
          <a:xfrm>
            <a:off x="532800" y="2166601"/>
            <a:ext cx="4039200" cy="1959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Desarrolla un programa que permita a un usuario registrar información de contactos (nombre, número de teléfono y correo electrónico). El programa debe almacenar estos contactos y permitir al usuario buscar contactos por nombre o número de teléfono. </a:t>
            </a:r>
            <a:endParaRPr sz="1050">
              <a:solidFill>
                <a:srgbClr val="D4D4D4"/>
              </a:solidFill>
              <a:highlight>
                <a:srgbClr val="1E1E1E"/>
              </a:highlight>
              <a:latin typeface="Courier New"/>
              <a:ea typeface="Courier New"/>
              <a:cs typeface="Courier New"/>
              <a:sym typeface="Courier New"/>
            </a:endParaRPr>
          </a:p>
          <a:p>
            <a:pPr indent="0" lvl="0" marL="0" rtl="0" algn="l">
              <a:spcBef>
                <a:spcPts val="0"/>
              </a:spcBef>
              <a:spcAft>
                <a:spcPts val="1000"/>
              </a:spcAft>
              <a:buClr>
                <a:schemeClr val="dk1"/>
              </a:buClr>
              <a:buSzPts val="2000"/>
              <a:buFont typeface="Arial"/>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122"/>
          <p:cNvSpPr txBox="1"/>
          <p:nvPr/>
        </p:nvSpPr>
        <p:spPr>
          <a:xfrm>
            <a:off x="4826050" y="2166600"/>
            <a:ext cx="4065000" cy="1293000"/>
          </a:xfrm>
          <a:prstGeom prst="rect">
            <a:avLst/>
          </a:prstGeom>
          <a:noFill/>
          <a:ln cap="flat" cmpd="sng" w="9525">
            <a:solidFill>
              <a:srgbClr val="EAFF6A"/>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 sz="1200">
                <a:solidFill>
                  <a:schemeClr val="dk1"/>
                </a:solidFill>
                <a:latin typeface="DM Sans"/>
                <a:ea typeface="DM Sans"/>
                <a:cs typeface="DM Sans"/>
                <a:sym typeface="DM Sans"/>
              </a:rPr>
              <a:t>Notas actividad 3</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 sz="1200">
                <a:solidFill>
                  <a:srgbClr val="595959"/>
                </a:solidFill>
                <a:latin typeface="DM Sans"/>
                <a:ea typeface="DM Sans"/>
                <a:cs typeface="DM Sans"/>
                <a:sym typeface="DM Sans"/>
              </a:rPr>
              <a:t>Aclaraciones</a:t>
            </a:r>
            <a:endParaRPr sz="1200">
              <a:solidFill>
                <a:srgbClr val="595959"/>
              </a:solidFill>
              <a:latin typeface="DM Sans"/>
              <a:ea typeface="DM Sans"/>
              <a:cs typeface="DM Sans"/>
              <a:sym typeface="DM Sans"/>
            </a:endParaRPr>
          </a:p>
          <a:p>
            <a:pPr indent="0" lvl="0" marL="450000" rtl="0" algn="l">
              <a:spcBef>
                <a:spcPts val="0"/>
              </a:spcBef>
              <a:spcAft>
                <a:spcPts val="0"/>
              </a:spcAft>
              <a:buNone/>
            </a:pPr>
            <a:r>
              <a:t/>
            </a:r>
            <a:endParaRPr sz="1200">
              <a:solidFill>
                <a:srgbClr val="595959"/>
              </a:solidFill>
              <a:latin typeface="DM Sans"/>
              <a:ea typeface="DM Sans"/>
              <a:cs typeface="DM Sans"/>
              <a:sym typeface="DM Sans"/>
            </a:endParaRPr>
          </a:p>
          <a:p>
            <a:pPr indent="0" lvl="0" marL="450000" rtl="0" algn="l">
              <a:spcBef>
                <a:spcPts val="0"/>
              </a:spcBef>
              <a:spcAft>
                <a:spcPts val="0"/>
              </a:spcAft>
              <a:buNone/>
            </a:pPr>
            <a:r>
              <a:rPr lang="es" sz="1200">
                <a:solidFill>
                  <a:srgbClr val="595959"/>
                </a:solidFill>
                <a:latin typeface="DM Sans"/>
                <a:ea typeface="DM Sans"/>
                <a:cs typeface="DM Sans"/>
                <a:sym typeface="DM Sans"/>
              </a:rPr>
              <a:t>Utiliza kwargs como </a:t>
            </a:r>
            <a:r>
              <a:rPr lang="es" sz="1200">
                <a:solidFill>
                  <a:srgbClr val="595959"/>
                </a:solidFill>
                <a:latin typeface="DM Sans"/>
                <a:ea typeface="DM Sans"/>
                <a:cs typeface="DM Sans"/>
                <a:sym typeface="DM Sans"/>
              </a:rPr>
              <a:t>parámetro</a:t>
            </a:r>
            <a:r>
              <a:rPr lang="es" sz="1200">
                <a:solidFill>
                  <a:srgbClr val="595959"/>
                </a:solidFill>
                <a:latin typeface="DM Sans"/>
                <a:ea typeface="DM Sans"/>
                <a:cs typeface="DM Sans"/>
                <a:sym typeface="DM Sans"/>
              </a:rPr>
              <a:t> de la </a:t>
            </a:r>
            <a:r>
              <a:rPr lang="es" sz="1200">
                <a:solidFill>
                  <a:srgbClr val="595959"/>
                </a:solidFill>
                <a:latin typeface="DM Sans"/>
                <a:ea typeface="DM Sans"/>
                <a:cs typeface="DM Sans"/>
                <a:sym typeface="DM Sans"/>
              </a:rPr>
              <a:t>función</a:t>
            </a:r>
            <a:r>
              <a:rPr lang="es" sz="1200">
                <a:solidFill>
                  <a:srgbClr val="595959"/>
                </a:solidFill>
                <a:latin typeface="DM Sans"/>
                <a:ea typeface="DM Sans"/>
                <a:cs typeface="DM Sans"/>
                <a:sym typeface="DM Sans"/>
              </a:rPr>
              <a:t> </a:t>
            </a:r>
            <a:r>
              <a:rPr lang="es" sz="1200">
                <a:solidFill>
                  <a:srgbClr val="595959"/>
                </a:solidFill>
                <a:latin typeface="DM Sans"/>
                <a:ea typeface="DM Sans"/>
                <a:cs typeface="DM Sans"/>
                <a:sym typeface="DM Sans"/>
              </a:rPr>
              <a:t>permitiendote</a:t>
            </a:r>
            <a:r>
              <a:rPr lang="es" sz="1200">
                <a:solidFill>
                  <a:srgbClr val="595959"/>
                </a:solidFill>
                <a:latin typeface="DM Sans"/>
                <a:ea typeface="DM Sans"/>
                <a:cs typeface="DM Sans"/>
                <a:sym typeface="DM Sans"/>
              </a:rPr>
              <a:t> pasar cualquier llave-valor a la </a:t>
            </a:r>
            <a:r>
              <a:rPr lang="es" sz="1200">
                <a:solidFill>
                  <a:srgbClr val="595959"/>
                </a:solidFill>
                <a:latin typeface="DM Sans"/>
                <a:ea typeface="DM Sans"/>
                <a:cs typeface="DM Sans"/>
                <a:sym typeface="DM Sans"/>
              </a:rPr>
              <a:t>función</a:t>
            </a:r>
            <a:r>
              <a:rPr lang="es" sz="1200">
                <a:solidFill>
                  <a:srgbClr val="595959"/>
                </a:solidFill>
                <a:latin typeface="DM Sans"/>
                <a:ea typeface="DM Sans"/>
                <a:cs typeface="DM Sans"/>
                <a:sym typeface="DM Sans"/>
              </a:rPr>
              <a:t>.</a:t>
            </a:r>
            <a:endParaRPr sz="1200">
              <a:solidFill>
                <a:srgbClr val="595959"/>
              </a:solidFill>
              <a:latin typeface="DM Sans"/>
              <a:ea typeface="DM Sans"/>
              <a:cs typeface="DM Sans"/>
              <a:sym typeface="DM Sans"/>
            </a:endParaRPr>
          </a:p>
        </p:txBody>
      </p:sp>
      <p:grpSp>
        <p:nvGrpSpPr>
          <p:cNvPr id="590" name="Google Shape;590;p122"/>
          <p:cNvGrpSpPr/>
          <p:nvPr/>
        </p:nvGrpSpPr>
        <p:grpSpPr>
          <a:xfrm>
            <a:off x="4838951" y="2289022"/>
            <a:ext cx="465285" cy="465285"/>
            <a:chOff x="4202550" y="994173"/>
            <a:chExt cx="738900" cy="738900"/>
          </a:xfrm>
        </p:grpSpPr>
        <p:sp>
          <p:nvSpPr>
            <p:cNvPr id="591" name="Google Shape;591;p122"/>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592" name="Google Shape;592;p122" title="ícono de codertips"/>
            <p:cNvPicPr preferRelativeResize="0"/>
            <p:nvPr/>
          </p:nvPicPr>
          <p:blipFill>
            <a:blip r:embed="rId3">
              <a:alphaModFix/>
            </a:blip>
            <a:stretch>
              <a:fillRect/>
            </a:stretch>
          </p:blipFill>
          <p:spPr>
            <a:xfrm>
              <a:off x="4346700" y="1138325"/>
              <a:ext cx="450600" cy="450600"/>
            </a:xfrm>
            <a:prstGeom prst="rect">
              <a:avLst/>
            </a:prstGeom>
            <a:noFill/>
            <a:ln>
              <a:noFill/>
            </a:ln>
          </p:spPr>
        </p:pic>
      </p:grpSp>
      <p:sp>
        <p:nvSpPr>
          <p:cNvPr id="593" name="Google Shape;593;p122"/>
          <p:cNvSpPr txBox="1"/>
          <p:nvPr/>
        </p:nvSpPr>
        <p:spPr>
          <a:xfrm>
            <a:off x="419350" y="879250"/>
            <a:ext cx="57426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3400">
                <a:solidFill>
                  <a:schemeClr val="dk1"/>
                </a:solidFill>
                <a:latin typeface="DM Sans"/>
                <a:ea typeface="DM Sans"/>
                <a:cs typeface="DM Sans"/>
                <a:sym typeface="DM Sans"/>
              </a:rPr>
              <a:t>Actividad 3</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3400">
                <a:solidFill>
                  <a:srgbClr val="595959"/>
                </a:solidFill>
                <a:latin typeface="DM Sans"/>
                <a:ea typeface="DM Sans"/>
                <a:cs typeface="DM Sans"/>
                <a:sym typeface="DM Sans"/>
              </a:rPr>
              <a:t>Red de computadora</a:t>
            </a:r>
            <a:endParaRPr b="1" sz="3400">
              <a:solidFill>
                <a:srgbClr val="595959"/>
              </a:solidFill>
              <a:latin typeface="DM Sans"/>
              <a:ea typeface="DM Sans"/>
              <a:cs typeface="DM Sans"/>
              <a:sym typeface="DM Sans"/>
            </a:endParaRPr>
          </a:p>
        </p:txBody>
      </p:sp>
      <p:sp>
        <p:nvSpPr>
          <p:cNvPr id="594" name="Google Shape;594;p122"/>
          <p:cNvSpPr txBox="1"/>
          <p:nvPr/>
        </p:nvSpPr>
        <p:spPr>
          <a:xfrm>
            <a:off x="419350" y="2166601"/>
            <a:ext cx="4039200" cy="1682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Crea un programa que permita a un usuario configurar la red de una computadora. El programa debe aceptar argumentos clave para configurar la dirección IP, la máscara de subred y la puerta de enlace. Luego, muestra la configuración de red completa.</a:t>
            </a:r>
            <a:endParaRPr sz="1350">
              <a:solidFill>
                <a:schemeClr val="dk1"/>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123"/>
          <p:cNvSpPr txBox="1"/>
          <p:nvPr/>
        </p:nvSpPr>
        <p:spPr>
          <a:xfrm>
            <a:off x="4826050" y="2166600"/>
            <a:ext cx="4065000" cy="1174200"/>
          </a:xfrm>
          <a:prstGeom prst="rect">
            <a:avLst/>
          </a:prstGeom>
          <a:noFill/>
          <a:ln cap="flat" cmpd="sng" w="9525">
            <a:solidFill>
              <a:srgbClr val="EAFF6A"/>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 sz="1200">
                <a:solidFill>
                  <a:schemeClr val="dk1"/>
                </a:solidFill>
                <a:latin typeface="DM Sans"/>
                <a:ea typeface="DM Sans"/>
                <a:cs typeface="DM Sans"/>
                <a:sym typeface="DM Sans"/>
              </a:rPr>
              <a:t>Notas actividad 4</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 sz="1200">
                <a:solidFill>
                  <a:srgbClr val="595959"/>
                </a:solidFill>
                <a:latin typeface="DM Sans"/>
                <a:ea typeface="DM Sans"/>
                <a:cs typeface="DM Sans"/>
                <a:sym typeface="DM Sans"/>
              </a:rPr>
              <a:t>Aclaraciones</a:t>
            </a:r>
            <a:endParaRPr sz="1200">
              <a:solidFill>
                <a:srgbClr val="595959"/>
              </a:solidFill>
              <a:latin typeface="DM Sans"/>
              <a:ea typeface="DM Sans"/>
              <a:cs typeface="DM Sans"/>
              <a:sym typeface="DM Sans"/>
            </a:endParaRPr>
          </a:p>
          <a:p>
            <a:pPr indent="0" lvl="0" marL="450000" rtl="0" algn="l">
              <a:spcBef>
                <a:spcPts val="0"/>
              </a:spcBef>
              <a:spcAft>
                <a:spcPts val="0"/>
              </a:spcAft>
              <a:buNone/>
            </a:pPr>
            <a:r>
              <a:t/>
            </a:r>
            <a:endParaRPr sz="1200">
              <a:solidFill>
                <a:srgbClr val="595959"/>
              </a:solidFill>
              <a:latin typeface="DM Sans"/>
              <a:ea typeface="DM Sans"/>
              <a:cs typeface="DM Sans"/>
              <a:sym typeface="DM Sans"/>
            </a:endParaRPr>
          </a:p>
          <a:p>
            <a:pPr indent="0" lvl="0" marL="457200" rtl="0" algn="l">
              <a:lnSpc>
                <a:spcPct val="135714"/>
              </a:lnSpc>
              <a:spcBef>
                <a:spcPts val="0"/>
              </a:spcBef>
              <a:spcAft>
                <a:spcPts val="0"/>
              </a:spcAft>
              <a:buClr>
                <a:schemeClr val="dk1"/>
              </a:buClr>
              <a:buSzPts val="1100"/>
              <a:buFont typeface="Arial"/>
              <a:buNone/>
            </a:pPr>
            <a:r>
              <a:rPr lang="es" sz="1200">
                <a:solidFill>
                  <a:srgbClr val="595959"/>
                </a:solidFill>
                <a:highlight>
                  <a:schemeClr val="lt1"/>
                </a:highlight>
                <a:latin typeface="DM Sans"/>
                <a:ea typeface="DM Sans"/>
                <a:cs typeface="DM Sans"/>
                <a:sym typeface="DM Sans"/>
              </a:rPr>
              <a:t>Deberán utilizar *args como parametro para que se permita el número variado de notas.</a:t>
            </a:r>
            <a:endParaRPr sz="1200">
              <a:solidFill>
                <a:srgbClr val="595959"/>
              </a:solidFill>
              <a:highlight>
                <a:schemeClr val="lt1"/>
              </a:highlight>
              <a:latin typeface="DM Sans"/>
              <a:ea typeface="DM Sans"/>
              <a:cs typeface="DM Sans"/>
              <a:sym typeface="DM Sans"/>
            </a:endParaRPr>
          </a:p>
        </p:txBody>
      </p:sp>
      <p:grpSp>
        <p:nvGrpSpPr>
          <p:cNvPr id="600" name="Google Shape;600;p123"/>
          <p:cNvGrpSpPr/>
          <p:nvPr/>
        </p:nvGrpSpPr>
        <p:grpSpPr>
          <a:xfrm>
            <a:off x="4838951" y="2289022"/>
            <a:ext cx="465285" cy="465285"/>
            <a:chOff x="4202550" y="994173"/>
            <a:chExt cx="738900" cy="738900"/>
          </a:xfrm>
        </p:grpSpPr>
        <p:sp>
          <p:nvSpPr>
            <p:cNvPr id="601" name="Google Shape;601;p123"/>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602" name="Google Shape;602;p123" title="ícono de codertips"/>
            <p:cNvPicPr preferRelativeResize="0"/>
            <p:nvPr/>
          </p:nvPicPr>
          <p:blipFill>
            <a:blip r:embed="rId3">
              <a:alphaModFix/>
            </a:blip>
            <a:stretch>
              <a:fillRect/>
            </a:stretch>
          </p:blipFill>
          <p:spPr>
            <a:xfrm>
              <a:off x="4346700" y="1138325"/>
              <a:ext cx="450600" cy="450600"/>
            </a:xfrm>
            <a:prstGeom prst="rect">
              <a:avLst/>
            </a:prstGeom>
            <a:noFill/>
            <a:ln>
              <a:noFill/>
            </a:ln>
          </p:spPr>
        </p:pic>
      </p:grpSp>
      <p:sp>
        <p:nvSpPr>
          <p:cNvPr id="603" name="Google Shape;603;p123"/>
          <p:cNvSpPr txBox="1"/>
          <p:nvPr/>
        </p:nvSpPr>
        <p:spPr>
          <a:xfrm>
            <a:off x="419350" y="879250"/>
            <a:ext cx="5742600" cy="1597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3400">
                <a:solidFill>
                  <a:schemeClr val="dk1"/>
                </a:solidFill>
                <a:latin typeface="DM Sans"/>
                <a:ea typeface="DM Sans"/>
                <a:cs typeface="DM Sans"/>
                <a:sym typeface="DM Sans"/>
              </a:rPr>
              <a:t>Actividad 4</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3400">
                <a:solidFill>
                  <a:srgbClr val="595959"/>
                </a:solidFill>
                <a:latin typeface="DM Sans"/>
                <a:ea typeface="DM Sans"/>
                <a:cs typeface="DM Sans"/>
                <a:sym typeface="DM Sans"/>
              </a:rPr>
              <a:t>Tu promedio</a:t>
            </a:r>
            <a:endParaRPr sz="1050">
              <a:solidFill>
                <a:srgbClr val="82C6FF"/>
              </a:solidFill>
              <a:highlight>
                <a:srgbClr val="1E1E1E"/>
              </a:highlight>
              <a:latin typeface="Courier New"/>
              <a:ea typeface="Courier New"/>
              <a:cs typeface="Courier New"/>
              <a:sym typeface="Courier New"/>
            </a:endParaRPr>
          </a:p>
          <a:p>
            <a:pPr indent="0" lvl="0" marL="0" rtl="0" algn="l">
              <a:lnSpc>
                <a:spcPct val="90000"/>
              </a:lnSpc>
              <a:spcBef>
                <a:spcPts val="0"/>
              </a:spcBef>
              <a:spcAft>
                <a:spcPts val="0"/>
              </a:spcAft>
              <a:buNone/>
            </a:pPr>
            <a:r>
              <a:t/>
            </a:r>
            <a:endParaRPr b="1" sz="3400">
              <a:solidFill>
                <a:srgbClr val="595959"/>
              </a:solidFill>
              <a:latin typeface="DM Sans"/>
              <a:ea typeface="DM Sans"/>
              <a:cs typeface="DM Sans"/>
              <a:sym typeface="DM Sans"/>
            </a:endParaRPr>
          </a:p>
        </p:txBody>
      </p:sp>
      <p:sp>
        <p:nvSpPr>
          <p:cNvPr id="604" name="Google Shape;604;p123"/>
          <p:cNvSpPr txBox="1"/>
          <p:nvPr/>
        </p:nvSpPr>
        <p:spPr>
          <a:xfrm>
            <a:off x="471450" y="2166601"/>
            <a:ext cx="4039200" cy="1421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Crea un programa que permita calcular el promedio de un número variable de notas ingresadas por el usuario. La función calcular_promedio puede recibir un número variable de notas. </a:t>
            </a:r>
            <a:endParaRPr sz="1250">
              <a:solidFill>
                <a:schemeClr val="dk1"/>
              </a:solidFill>
              <a:highlight>
                <a:schemeClr val="lt1"/>
              </a:highlight>
              <a:latin typeface="DM Sans"/>
              <a:ea typeface="DM Sans"/>
              <a:cs typeface="DM Sans"/>
              <a:sym typeface="DM Sans"/>
            </a:endParaRPr>
          </a:p>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Luego, muestra el promedio de las notas ingresadas.</a:t>
            </a:r>
            <a:endParaRPr sz="1350">
              <a:solidFill>
                <a:schemeClr val="dk1"/>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2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Resoluciones</a:t>
            </a:r>
            <a:endParaRPr b="1" sz="4000">
              <a:solidFill>
                <a:schemeClr val="dk1"/>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125"/>
          <p:cNvSpPr txBox="1"/>
          <p:nvPr/>
        </p:nvSpPr>
        <p:spPr>
          <a:xfrm>
            <a:off x="147650" y="270400"/>
            <a:ext cx="9435000" cy="71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800">
                <a:solidFill>
                  <a:schemeClr val="dk1"/>
                </a:solidFill>
                <a:latin typeface="DM Sans"/>
                <a:ea typeface="DM Sans"/>
                <a:cs typeface="DM Sans"/>
                <a:sym typeface="DM Sans"/>
              </a:rPr>
              <a:t>Ejemplos de solución </a:t>
            </a:r>
            <a:endParaRPr b="1" sz="3800">
              <a:solidFill>
                <a:schemeClr val="dk1"/>
              </a:solidFill>
              <a:latin typeface="DM Sans"/>
              <a:ea typeface="DM Sans"/>
              <a:cs typeface="DM Sans"/>
              <a:sym typeface="DM Sans"/>
            </a:endParaRPr>
          </a:p>
        </p:txBody>
      </p:sp>
      <p:sp>
        <p:nvSpPr>
          <p:cNvPr id="615" name="Google Shape;615;p125"/>
          <p:cNvSpPr txBox="1"/>
          <p:nvPr/>
        </p:nvSpPr>
        <p:spPr>
          <a:xfrm>
            <a:off x="242975" y="1025038"/>
            <a:ext cx="3000000" cy="65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400">
                <a:solidFill>
                  <a:schemeClr val="dk1"/>
                </a:solidFill>
                <a:latin typeface="DM Sans"/>
                <a:ea typeface="DM Sans"/>
                <a:cs typeface="DM Sans"/>
                <a:sym typeface="DM Sans"/>
              </a:rPr>
              <a:t>A</a:t>
            </a:r>
            <a:r>
              <a:rPr b="1" lang="es" sz="3400">
                <a:solidFill>
                  <a:schemeClr val="dk1"/>
                </a:solidFill>
                <a:latin typeface="DM Sans"/>
                <a:ea typeface="DM Sans"/>
                <a:cs typeface="DM Sans"/>
                <a:sym typeface="DM Sans"/>
              </a:rPr>
              <a:t>ctividad 1</a:t>
            </a:r>
            <a:endParaRPr sz="3400"/>
          </a:p>
        </p:txBody>
      </p:sp>
      <p:pic>
        <p:nvPicPr>
          <p:cNvPr id="616" name="Google Shape;616;p125"/>
          <p:cNvPicPr preferRelativeResize="0"/>
          <p:nvPr/>
        </p:nvPicPr>
        <p:blipFill>
          <a:blip r:embed="rId3">
            <a:alphaModFix/>
          </a:blip>
          <a:stretch>
            <a:fillRect/>
          </a:stretch>
        </p:blipFill>
        <p:spPr>
          <a:xfrm>
            <a:off x="242975" y="1724475"/>
            <a:ext cx="4527050" cy="2687400"/>
          </a:xfrm>
          <a:prstGeom prst="rect">
            <a:avLst/>
          </a:prstGeom>
          <a:noFill/>
          <a:ln>
            <a:noFill/>
          </a:ln>
        </p:spPr>
      </p:pic>
      <p:pic>
        <p:nvPicPr>
          <p:cNvPr id="617" name="Google Shape;617;p125"/>
          <p:cNvPicPr preferRelativeResize="0"/>
          <p:nvPr/>
        </p:nvPicPr>
        <p:blipFill>
          <a:blip r:embed="rId4">
            <a:alphaModFix/>
          </a:blip>
          <a:stretch>
            <a:fillRect/>
          </a:stretch>
        </p:blipFill>
        <p:spPr>
          <a:xfrm>
            <a:off x="4845175" y="1762588"/>
            <a:ext cx="4069174" cy="261116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126"/>
          <p:cNvSpPr txBox="1"/>
          <p:nvPr/>
        </p:nvSpPr>
        <p:spPr>
          <a:xfrm>
            <a:off x="454300" y="334725"/>
            <a:ext cx="3000000" cy="65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400">
                <a:solidFill>
                  <a:schemeClr val="dk1"/>
                </a:solidFill>
                <a:latin typeface="DM Sans"/>
                <a:ea typeface="DM Sans"/>
                <a:cs typeface="DM Sans"/>
                <a:sym typeface="DM Sans"/>
              </a:rPr>
              <a:t>A</a:t>
            </a:r>
            <a:r>
              <a:rPr b="1" lang="es" sz="3400">
                <a:solidFill>
                  <a:schemeClr val="dk1"/>
                </a:solidFill>
                <a:latin typeface="DM Sans"/>
                <a:ea typeface="DM Sans"/>
                <a:cs typeface="DM Sans"/>
                <a:sym typeface="DM Sans"/>
              </a:rPr>
              <a:t>ctividad 2</a:t>
            </a:r>
            <a:endParaRPr sz="3400"/>
          </a:p>
        </p:txBody>
      </p:sp>
      <p:sp>
        <p:nvSpPr>
          <p:cNvPr id="623" name="Google Shape;623;p126"/>
          <p:cNvSpPr txBox="1"/>
          <p:nvPr/>
        </p:nvSpPr>
        <p:spPr>
          <a:xfrm>
            <a:off x="4278200" y="281725"/>
            <a:ext cx="3000000" cy="65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400">
                <a:solidFill>
                  <a:schemeClr val="dk1"/>
                </a:solidFill>
                <a:latin typeface="DM Sans"/>
                <a:ea typeface="DM Sans"/>
                <a:cs typeface="DM Sans"/>
                <a:sym typeface="DM Sans"/>
              </a:rPr>
              <a:t>A</a:t>
            </a:r>
            <a:r>
              <a:rPr b="1" lang="es" sz="3400">
                <a:solidFill>
                  <a:schemeClr val="dk1"/>
                </a:solidFill>
                <a:latin typeface="DM Sans"/>
                <a:ea typeface="DM Sans"/>
                <a:cs typeface="DM Sans"/>
                <a:sym typeface="DM Sans"/>
              </a:rPr>
              <a:t>ctividad 3</a:t>
            </a:r>
            <a:endParaRPr sz="3400"/>
          </a:p>
        </p:txBody>
      </p:sp>
      <p:pic>
        <p:nvPicPr>
          <p:cNvPr id="624" name="Google Shape;624;p126"/>
          <p:cNvPicPr preferRelativeResize="0"/>
          <p:nvPr/>
        </p:nvPicPr>
        <p:blipFill>
          <a:blip r:embed="rId3">
            <a:alphaModFix/>
          </a:blip>
          <a:stretch>
            <a:fillRect/>
          </a:stretch>
        </p:blipFill>
        <p:spPr>
          <a:xfrm>
            <a:off x="454300" y="1236575"/>
            <a:ext cx="3705300" cy="3645151"/>
          </a:xfrm>
          <a:prstGeom prst="rect">
            <a:avLst/>
          </a:prstGeom>
          <a:noFill/>
          <a:ln>
            <a:noFill/>
          </a:ln>
        </p:spPr>
      </p:pic>
      <p:pic>
        <p:nvPicPr>
          <p:cNvPr id="625" name="Google Shape;625;p126"/>
          <p:cNvPicPr preferRelativeResize="0"/>
          <p:nvPr/>
        </p:nvPicPr>
        <p:blipFill>
          <a:blip r:embed="rId4">
            <a:alphaModFix/>
          </a:blip>
          <a:stretch>
            <a:fillRect/>
          </a:stretch>
        </p:blipFill>
        <p:spPr>
          <a:xfrm>
            <a:off x="4278200" y="1214738"/>
            <a:ext cx="4845912" cy="27140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127"/>
          <p:cNvSpPr txBox="1"/>
          <p:nvPr/>
        </p:nvSpPr>
        <p:spPr>
          <a:xfrm>
            <a:off x="581525" y="462000"/>
            <a:ext cx="3000000" cy="65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400">
                <a:solidFill>
                  <a:schemeClr val="dk1"/>
                </a:solidFill>
                <a:latin typeface="DM Sans"/>
                <a:ea typeface="DM Sans"/>
                <a:cs typeface="DM Sans"/>
                <a:sym typeface="DM Sans"/>
              </a:rPr>
              <a:t>A</a:t>
            </a:r>
            <a:r>
              <a:rPr b="1" lang="es" sz="3400">
                <a:solidFill>
                  <a:schemeClr val="dk1"/>
                </a:solidFill>
                <a:latin typeface="DM Sans"/>
                <a:ea typeface="DM Sans"/>
                <a:cs typeface="DM Sans"/>
                <a:sym typeface="DM Sans"/>
              </a:rPr>
              <a:t>ctividad 4</a:t>
            </a:r>
            <a:endParaRPr sz="3400"/>
          </a:p>
        </p:txBody>
      </p:sp>
      <p:pic>
        <p:nvPicPr>
          <p:cNvPr id="631" name="Google Shape;631;p127"/>
          <p:cNvPicPr preferRelativeResize="0"/>
          <p:nvPr/>
        </p:nvPicPr>
        <p:blipFill>
          <a:blip r:embed="rId3">
            <a:alphaModFix/>
          </a:blip>
          <a:stretch>
            <a:fillRect/>
          </a:stretch>
        </p:blipFill>
        <p:spPr>
          <a:xfrm>
            <a:off x="653175" y="1042125"/>
            <a:ext cx="5623975" cy="34789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128"/>
          <p:cNvSpPr txBox="1"/>
          <p:nvPr/>
        </p:nvSpPr>
        <p:spPr>
          <a:xfrm>
            <a:off x="1461300" y="2123850"/>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rgbClr val="EAFF6A"/>
                </a:solidFill>
                <a:latin typeface="DM Sans"/>
                <a:ea typeface="DM Sans"/>
                <a:cs typeface="DM Sans"/>
                <a:sym typeface="DM Sans"/>
              </a:rPr>
              <a:t>Excepciones y POO</a:t>
            </a:r>
            <a:endParaRPr b="1" sz="3500">
              <a:solidFill>
                <a:srgbClr val="EAFF6A"/>
              </a:solidFill>
              <a:latin typeface="DM Sans"/>
              <a:ea typeface="DM Sans"/>
              <a:cs typeface="DM Sans"/>
              <a:sym typeface="DM Sans"/>
            </a:endParaRPr>
          </a:p>
        </p:txBody>
      </p:sp>
      <p:sp>
        <p:nvSpPr>
          <p:cNvPr id="637" name="Google Shape;637;p128"/>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800">
                <a:solidFill>
                  <a:schemeClr val="lt1"/>
                </a:solidFill>
                <a:latin typeface="DM Sans"/>
                <a:ea typeface="DM Sans"/>
                <a:cs typeface="DM Sans"/>
                <a:sym typeface="DM Sans"/>
              </a:rPr>
              <a:t>Guía</a:t>
            </a:r>
            <a:r>
              <a:rPr lang="es" sz="1800">
                <a:solidFill>
                  <a:schemeClr val="lt1"/>
                </a:solidFill>
                <a:latin typeface="DM Sans"/>
                <a:ea typeface="DM Sans"/>
                <a:cs typeface="DM Sans"/>
                <a:sym typeface="DM Sans"/>
              </a:rPr>
              <a:t> complementaria - Parte 6</a:t>
            </a:r>
            <a:endParaRPr sz="1600">
              <a:solidFill>
                <a:schemeClr val="lt1"/>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129"/>
          <p:cNvSpPr txBox="1"/>
          <p:nvPr/>
        </p:nvSpPr>
        <p:spPr>
          <a:xfrm>
            <a:off x="471000" y="457475"/>
            <a:ext cx="5742600" cy="1597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3400">
                <a:solidFill>
                  <a:schemeClr val="dk1"/>
                </a:solidFill>
                <a:latin typeface="DM Sans"/>
                <a:ea typeface="DM Sans"/>
                <a:cs typeface="DM Sans"/>
                <a:sym typeface="DM Sans"/>
              </a:rPr>
              <a:t>Actividad 1</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3400">
                <a:solidFill>
                  <a:srgbClr val="595959"/>
                </a:solidFill>
                <a:latin typeface="DM Sans"/>
                <a:ea typeface="DM Sans"/>
                <a:cs typeface="DM Sans"/>
                <a:sym typeface="DM Sans"/>
              </a:rPr>
              <a:t>Búsqueda del error</a:t>
            </a:r>
            <a:endParaRPr b="1" sz="3400">
              <a:solidFill>
                <a:srgbClr val="595959"/>
              </a:solidFill>
              <a:latin typeface="DM Sans"/>
              <a:ea typeface="DM Sans"/>
              <a:cs typeface="DM Sans"/>
              <a:sym typeface="DM Sans"/>
            </a:endParaRPr>
          </a:p>
          <a:p>
            <a:pPr indent="0" lvl="0" marL="0" rtl="0" algn="l">
              <a:lnSpc>
                <a:spcPct val="90000"/>
              </a:lnSpc>
              <a:spcBef>
                <a:spcPts val="0"/>
              </a:spcBef>
              <a:spcAft>
                <a:spcPts val="0"/>
              </a:spcAft>
              <a:buNone/>
            </a:pPr>
            <a:r>
              <a:t/>
            </a:r>
            <a:endParaRPr b="1" sz="3400">
              <a:solidFill>
                <a:srgbClr val="595959"/>
              </a:solidFill>
              <a:latin typeface="DM Sans"/>
              <a:ea typeface="DM Sans"/>
              <a:cs typeface="DM Sans"/>
              <a:sym typeface="DM Sans"/>
            </a:endParaRPr>
          </a:p>
        </p:txBody>
      </p:sp>
      <p:sp>
        <p:nvSpPr>
          <p:cNvPr id="643" name="Google Shape;643;p129"/>
          <p:cNvSpPr txBox="1"/>
          <p:nvPr/>
        </p:nvSpPr>
        <p:spPr>
          <a:xfrm>
            <a:off x="532800" y="1556851"/>
            <a:ext cx="4039200" cy="2727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Desarrolla un programa que permita al usuario buscar información sobre ciudades. Tendrás un diccionario llamado ciudades_info que contiene información sobre algunas ciudades, como su país, población y puntos de interés. El programa debe permitir al usuario ingresar el nombre de una ciudad y mostrar la información correspondiente. El programa debe poder manejar el caso en el que la ciudad no existe en el diccionario y mostrando un mensaje avisando del error.</a:t>
            </a:r>
            <a:endParaRPr sz="1250">
              <a:solidFill>
                <a:schemeClr val="dk1"/>
              </a:solidFill>
              <a:highlight>
                <a:schemeClr val="lt1"/>
              </a:highlight>
              <a:latin typeface="DM Sans"/>
              <a:ea typeface="DM Sans"/>
              <a:cs typeface="DM Sans"/>
              <a:sym typeface="DM Sans"/>
            </a:endParaRPr>
          </a:p>
        </p:txBody>
      </p:sp>
      <p:sp>
        <p:nvSpPr>
          <p:cNvPr id="644" name="Google Shape;644;p129"/>
          <p:cNvSpPr txBox="1"/>
          <p:nvPr/>
        </p:nvSpPr>
        <p:spPr>
          <a:xfrm>
            <a:off x="4740700" y="869700"/>
            <a:ext cx="4113600" cy="41016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s" sz="950">
                <a:solidFill>
                  <a:schemeClr val="dk1"/>
                </a:solidFill>
                <a:highlight>
                  <a:schemeClr val="lt1"/>
                </a:highlight>
                <a:latin typeface="Courier New"/>
                <a:ea typeface="Courier New"/>
                <a:cs typeface="Courier New"/>
                <a:sym typeface="Courier New"/>
              </a:rPr>
              <a:t>ciudades_info = {</a:t>
            </a:r>
            <a:endParaRPr sz="9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950">
                <a:solidFill>
                  <a:schemeClr val="dk1"/>
                </a:solidFill>
                <a:highlight>
                  <a:schemeClr val="lt1"/>
                </a:highlight>
                <a:latin typeface="Courier New"/>
                <a:ea typeface="Courier New"/>
                <a:cs typeface="Courier New"/>
                <a:sym typeface="Courier New"/>
              </a:rPr>
              <a:t>    'Paris': {</a:t>
            </a:r>
            <a:endParaRPr sz="9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950">
                <a:solidFill>
                  <a:schemeClr val="dk1"/>
                </a:solidFill>
                <a:highlight>
                  <a:schemeClr val="lt1"/>
                </a:highlight>
                <a:latin typeface="Courier New"/>
                <a:ea typeface="Courier New"/>
                <a:cs typeface="Courier New"/>
                <a:sym typeface="Courier New"/>
              </a:rPr>
              <a:t>        'Pais': 'Francia',</a:t>
            </a:r>
            <a:endParaRPr sz="9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950">
                <a:solidFill>
                  <a:schemeClr val="dk1"/>
                </a:solidFill>
                <a:highlight>
                  <a:schemeClr val="lt1"/>
                </a:highlight>
                <a:latin typeface="Courier New"/>
                <a:ea typeface="Courier New"/>
                <a:cs typeface="Courier New"/>
                <a:sym typeface="Courier New"/>
              </a:rPr>
              <a:t>        'Poblacion': 2187526,</a:t>
            </a:r>
            <a:endParaRPr sz="9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950">
                <a:solidFill>
                  <a:schemeClr val="dk1"/>
                </a:solidFill>
                <a:highlight>
                  <a:schemeClr val="lt1"/>
                </a:highlight>
                <a:latin typeface="Courier New"/>
                <a:ea typeface="Courier New"/>
                <a:cs typeface="Courier New"/>
                <a:sym typeface="Courier New"/>
              </a:rPr>
              <a:t>        'Puntos_de_Interes': ['Torre Eiffel', 'Louvre', 'Catedral de Notre-Dame']</a:t>
            </a:r>
            <a:endParaRPr sz="9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950">
                <a:solidFill>
                  <a:schemeClr val="dk1"/>
                </a:solidFill>
                <a:highlight>
                  <a:schemeClr val="lt1"/>
                </a:highlight>
                <a:latin typeface="Courier New"/>
                <a:ea typeface="Courier New"/>
                <a:cs typeface="Courier New"/>
                <a:sym typeface="Courier New"/>
              </a:rPr>
              <a:t>    },</a:t>
            </a:r>
            <a:endParaRPr sz="9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950">
                <a:solidFill>
                  <a:schemeClr val="dk1"/>
                </a:solidFill>
                <a:highlight>
                  <a:schemeClr val="lt1"/>
                </a:highlight>
                <a:latin typeface="Courier New"/>
                <a:ea typeface="Courier New"/>
                <a:cs typeface="Courier New"/>
                <a:sym typeface="Courier New"/>
              </a:rPr>
              <a:t>    'Nueva York': {</a:t>
            </a:r>
            <a:endParaRPr sz="9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950">
                <a:solidFill>
                  <a:schemeClr val="dk1"/>
                </a:solidFill>
                <a:highlight>
                  <a:schemeClr val="lt1"/>
                </a:highlight>
                <a:latin typeface="Courier New"/>
                <a:ea typeface="Courier New"/>
                <a:cs typeface="Courier New"/>
                <a:sym typeface="Courier New"/>
              </a:rPr>
              <a:t>        'Pais': 'Estados Unidos',</a:t>
            </a:r>
            <a:endParaRPr sz="9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950">
                <a:solidFill>
                  <a:schemeClr val="dk1"/>
                </a:solidFill>
                <a:highlight>
                  <a:schemeClr val="lt1"/>
                </a:highlight>
                <a:latin typeface="Courier New"/>
                <a:ea typeface="Courier New"/>
                <a:cs typeface="Courier New"/>
                <a:sym typeface="Courier New"/>
              </a:rPr>
              <a:t>        'Poblacion': 8398748,</a:t>
            </a:r>
            <a:endParaRPr sz="9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950">
                <a:solidFill>
                  <a:schemeClr val="dk1"/>
                </a:solidFill>
                <a:highlight>
                  <a:schemeClr val="lt1"/>
                </a:highlight>
                <a:latin typeface="Courier New"/>
                <a:ea typeface="Courier New"/>
                <a:cs typeface="Courier New"/>
                <a:sym typeface="Courier New"/>
              </a:rPr>
              <a:t>        'Puntos_de_Interes': ['Estatua de la Libertad', 'Central Park', 'Times Square']</a:t>
            </a:r>
            <a:endParaRPr sz="9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950">
                <a:solidFill>
                  <a:schemeClr val="dk1"/>
                </a:solidFill>
                <a:highlight>
                  <a:schemeClr val="lt1"/>
                </a:highlight>
                <a:latin typeface="Courier New"/>
                <a:ea typeface="Courier New"/>
                <a:cs typeface="Courier New"/>
                <a:sym typeface="Courier New"/>
              </a:rPr>
              <a:t>    },</a:t>
            </a:r>
            <a:endParaRPr sz="9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950">
                <a:solidFill>
                  <a:schemeClr val="dk1"/>
                </a:solidFill>
                <a:highlight>
                  <a:schemeClr val="lt1"/>
                </a:highlight>
                <a:latin typeface="Courier New"/>
                <a:ea typeface="Courier New"/>
                <a:cs typeface="Courier New"/>
                <a:sym typeface="Courier New"/>
              </a:rPr>
              <a:t>    'Tokio': {</a:t>
            </a:r>
            <a:endParaRPr sz="9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950">
                <a:solidFill>
                  <a:schemeClr val="dk1"/>
                </a:solidFill>
                <a:highlight>
                  <a:schemeClr val="lt1"/>
                </a:highlight>
                <a:latin typeface="Courier New"/>
                <a:ea typeface="Courier New"/>
                <a:cs typeface="Courier New"/>
                <a:sym typeface="Courier New"/>
              </a:rPr>
              <a:t>        'Pais': 'Japón',</a:t>
            </a:r>
            <a:endParaRPr sz="9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950">
                <a:solidFill>
                  <a:schemeClr val="dk1"/>
                </a:solidFill>
                <a:highlight>
                  <a:schemeClr val="lt1"/>
                </a:highlight>
                <a:latin typeface="Courier New"/>
                <a:ea typeface="Courier New"/>
                <a:cs typeface="Courier New"/>
                <a:sym typeface="Courier New"/>
              </a:rPr>
              <a:t>        'Poblacion': 13929286,</a:t>
            </a:r>
            <a:endParaRPr sz="9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950">
                <a:solidFill>
                  <a:schemeClr val="dk1"/>
                </a:solidFill>
                <a:highlight>
                  <a:schemeClr val="lt1"/>
                </a:highlight>
                <a:latin typeface="Courier New"/>
                <a:ea typeface="Courier New"/>
                <a:cs typeface="Courier New"/>
                <a:sym typeface="Courier New"/>
              </a:rPr>
              <a:t>        'Puntos_de_Interes': ['Torre de Tokio', 'Templo Senso-ji', 'Palacio Imperial']</a:t>
            </a:r>
            <a:endParaRPr sz="9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950">
                <a:solidFill>
                  <a:schemeClr val="dk1"/>
                </a:solidFill>
                <a:highlight>
                  <a:schemeClr val="lt1"/>
                </a:highlight>
                <a:latin typeface="Courier New"/>
                <a:ea typeface="Courier New"/>
                <a:cs typeface="Courier New"/>
                <a:sym typeface="Courier New"/>
              </a:rPr>
              <a:t>    }</a:t>
            </a:r>
            <a:endParaRPr sz="9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950">
                <a:solidFill>
                  <a:schemeClr val="dk1"/>
                </a:solidFill>
                <a:highlight>
                  <a:schemeClr val="lt1"/>
                </a:highlight>
                <a:latin typeface="Courier New"/>
                <a:ea typeface="Courier New"/>
                <a:cs typeface="Courier New"/>
                <a:sym typeface="Courier New"/>
              </a:rPr>
              <a:t>}</a:t>
            </a:r>
            <a:endParaRPr sz="1550">
              <a:solidFill>
                <a:schemeClr val="dk1"/>
              </a:solidFill>
              <a:highlight>
                <a:schemeClr val="lt1"/>
              </a:highlight>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130"/>
          <p:cNvSpPr txBox="1"/>
          <p:nvPr/>
        </p:nvSpPr>
        <p:spPr>
          <a:xfrm>
            <a:off x="4572000" y="805050"/>
            <a:ext cx="4260900" cy="3855900"/>
          </a:xfrm>
          <a:prstGeom prst="rect">
            <a:avLst/>
          </a:prstGeom>
          <a:noFill/>
          <a:ln cap="flat" cmpd="sng" w="9525">
            <a:solidFill>
              <a:srgbClr val="EAFF6A"/>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t/>
            </a:r>
            <a:endParaRPr b="1" sz="1050">
              <a:solidFill>
                <a:schemeClr val="dk1"/>
              </a:solidFill>
              <a:highlight>
                <a:schemeClr val="lt1"/>
              </a:highlight>
              <a:latin typeface="DM Sans"/>
              <a:ea typeface="DM Sans"/>
              <a:cs typeface="DM Sans"/>
              <a:sym typeface="DM Sans"/>
            </a:endParaRPr>
          </a:p>
          <a:p>
            <a:pPr indent="0" lvl="0" marL="0" rtl="0" algn="l">
              <a:lnSpc>
                <a:spcPct val="135714"/>
              </a:lnSpc>
              <a:spcBef>
                <a:spcPts val="0"/>
              </a:spcBef>
              <a:spcAft>
                <a:spcPts val="0"/>
              </a:spcAft>
              <a:buClr>
                <a:schemeClr val="dk1"/>
              </a:buClr>
              <a:buSzPts val="1100"/>
              <a:buFont typeface="Arial"/>
              <a:buNone/>
            </a:pPr>
            <a:r>
              <a:t/>
            </a:r>
            <a:endParaRPr b="1" sz="1050">
              <a:solidFill>
                <a:schemeClr val="dk1"/>
              </a:solidFill>
              <a:highlight>
                <a:schemeClr val="lt1"/>
              </a:highlight>
              <a:latin typeface="DM Sans"/>
              <a:ea typeface="DM Sans"/>
              <a:cs typeface="DM Sans"/>
              <a:sym typeface="DM Sans"/>
            </a:endParaRPr>
          </a:p>
          <a:p>
            <a:pPr indent="0" lvl="0" marL="0" rtl="0" algn="l">
              <a:lnSpc>
                <a:spcPct val="135714"/>
              </a:lnSpc>
              <a:spcBef>
                <a:spcPts val="0"/>
              </a:spcBef>
              <a:spcAft>
                <a:spcPts val="0"/>
              </a:spcAft>
              <a:buClr>
                <a:schemeClr val="dk1"/>
              </a:buClr>
              <a:buSzPts val="1100"/>
              <a:buFont typeface="Arial"/>
              <a:buNone/>
            </a:pPr>
            <a:r>
              <a:t/>
            </a:r>
            <a:endParaRPr b="1" sz="1050">
              <a:solidFill>
                <a:schemeClr val="dk1"/>
              </a:solidFill>
              <a:highlight>
                <a:schemeClr val="lt1"/>
              </a:highlight>
              <a:latin typeface="DM Sans"/>
              <a:ea typeface="DM Sans"/>
              <a:cs typeface="DM Sans"/>
              <a:sym typeface="DM Sans"/>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highlight>
                  <a:schemeClr val="lt1"/>
                </a:highlight>
                <a:latin typeface="DM Sans"/>
                <a:ea typeface="DM Sans"/>
                <a:cs typeface="DM Sans"/>
                <a:sym typeface="DM Sans"/>
              </a:rPr>
              <a:t>La función raise se utiliza para generar manualmente una excepción en Python. Puedes especificar el tipo de excepción que deseas generar y opcionalmente proporcionar un mensaje de error personalizado. Por ejemplo:</a:t>
            </a:r>
            <a:endParaRPr sz="1050">
              <a:solidFill>
                <a:schemeClr val="dk1"/>
              </a:solidFill>
              <a:highlight>
                <a:schemeClr val="lt1"/>
              </a:highlight>
              <a:latin typeface="DM Sans"/>
              <a:ea typeface="DM Sans"/>
              <a:cs typeface="DM Sans"/>
              <a:sym typeface="DM Sans"/>
            </a:endParaRPr>
          </a:p>
          <a:p>
            <a:pPr indent="0" lvl="0" marL="0" rtl="0" algn="l">
              <a:lnSpc>
                <a:spcPct val="135714"/>
              </a:lnSpc>
              <a:spcBef>
                <a:spcPts val="0"/>
              </a:spcBef>
              <a:spcAft>
                <a:spcPts val="0"/>
              </a:spcAft>
              <a:buClr>
                <a:schemeClr val="dk1"/>
              </a:buClr>
              <a:buSzPts val="1100"/>
              <a:buFont typeface="Arial"/>
              <a:buNone/>
            </a:pPr>
            <a:r>
              <a:rPr lang="es" sz="1050">
                <a:solidFill>
                  <a:srgbClr val="CC4125"/>
                </a:solidFill>
                <a:highlight>
                  <a:schemeClr val="lt1"/>
                </a:highlight>
                <a:latin typeface="DM Sans"/>
                <a:ea typeface="DM Sans"/>
                <a:cs typeface="DM Sans"/>
                <a:sym typeface="DM Sans"/>
              </a:rPr>
              <a:t>```</a:t>
            </a:r>
            <a:endParaRPr sz="1050">
              <a:solidFill>
                <a:srgbClr val="CC4125"/>
              </a:solidFill>
              <a:highlight>
                <a:schemeClr val="lt1"/>
              </a:highlight>
              <a:latin typeface="DM Sans"/>
              <a:ea typeface="DM Sans"/>
              <a:cs typeface="DM Sans"/>
              <a:sym typeface="DM Sans"/>
            </a:endParaRPr>
          </a:p>
          <a:p>
            <a:pPr indent="0" lvl="0" marL="0" rtl="0" algn="l">
              <a:lnSpc>
                <a:spcPct val="135714"/>
              </a:lnSpc>
              <a:spcBef>
                <a:spcPts val="0"/>
              </a:spcBef>
              <a:spcAft>
                <a:spcPts val="0"/>
              </a:spcAft>
              <a:buClr>
                <a:schemeClr val="dk1"/>
              </a:buClr>
              <a:buSzPts val="1100"/>
              <a:buFont typeface="Arial"/>
              <a:buNone/>
            </a:pPr>
            <a:r>
              <a:rPr lang="es" sz="1050">
                <a:solidFill>
                  <a:srgbClr val="CC4125"/>
                </a:solidFill>
                <a:highlight>
                  <a:schemeClr val="lt1"/>
                </a:highlight>
                <a:latin typeface="DM Sans"/>
                <a:ea typeface="DM Sans"/>
                <a:cs typeface="DM Sans"/>
                <a:sym typeface="DM Sans"/>
              </a:rPr>
              <a:t># Generar una excepción ValueError con un mensaje personalizado</a:t>
            </a:r>
            <a:endParaRPr sz="1050">
              <a:solidFill>
                <a:srgbClr val="CC4125"/>
              </a:solidFill>
              <a:highlight>
                <a:schemeClr val="lt1"/>
              </a:highlight>
              <a:latin typeface="DM Sans"/>
              <a:ea typeface="DM Sans"/>
              <a:cs typeface="DM Sans"/>
              <a:sym typeface="DM Sans"/>
            </a:endParaRPr>
          </a:p>
          <a:p>
            <a:pPr indent="0" lvl="0" marL="0" rtl="0" algn="l">
              <a:lnSpc>
                <a:spcPct val="135714"/>
              </a:lnSpc>
              <a:spcBef>
                <a:spcPts val="0"/>
              </a:spcBef>
              <a:spcAft>
                <a:spcPts val="0"/>
              </a:spcAft>
              <a:buClr>
                <a:schemeClr val="dk1"/>
              </a:buClr>
              <a:buSzPts val="1100"/>
              <a:buFont typeface="Arial"/>
              <a:buNone/>
            </a:pPr>
            <a:r>
              <a:rPr lang="es" sz="1050">
                <a:solidFill>
                  <a:srgbClr val="CC4125"/>
                </a:solidFill>
                <a:highlight>
                  <a:schemeClr val="lt1"/>
                </a:highlight>
                <a:latin typeface="DM Sans"/>
                <a:ea typeface="DM Sans"/>
                <a:cs typeface="DM Sans"/>
                <a:sym typeface="DM Sans"/>
              </a:rPr>
              <a:t>raise ValueError("Este es un mensaje de error personalizado.")</a:t>
            </a:r>
            <a:endParaRPr sz="1050">
              <a:solidFill>
                <a:srgbClr val="CC4125"/>
              </a:solidFill>
              <a:highlight>
                <a:schemeClr val="lt1"/>
              </a:highlight>
              <a:latin typeface="DM Sans"/>
              <a:ea typeface="DM Sans"/>
              <a:cs typeface="DM Sans"/>
              <a:sym typeface="DM Sans"/>
            </a:endParaRPr>
          </a:p>
          <a:p>
            <a:pPr indent="0" lvl="0" marL="0" rtl="0" algn="l">
              <a:lnSpc>
                <a:spcPct val="135714"/>
              </a:lnSpc>
              <a:spcBef>
                <a:spcPts val="0"/>
              </a:spcBef>
              <a:spcAft>
                <a:spcPts val="0"/>
              </a:spcAft>
              <a:buClr>
                <a:schemeClr val="dk1"/>
              </a:buClr>
              <a:buSzPts val="1100"/>
              <a:buFont typeface="Arial"/>
              <a:buNone/>
            </a:pPr>
            <a:r>
              <a:rPr lang="es" sz="1050">
                <a:solidFill>
                  <a:srgbClr val="CC4125"/>
                </a:solidFill>
                <a:highlight>
                  <a:schemeClr val="lt1"/>
                </a:highlight>
                <a:latin typeface="DM Sans"/>
                <a:ea typeface="DM Sans"/>
                <a:cs typeface="DM Sans"/>
                <a:sym typeface="DM Sans"/>
              </a:rPr>
              <a:t>```</a:t>
            </a:r>
            <a:endParaRPr sz="1050">
              <a:solidFill>
                <a:srgbClr val="CC4125"/>
              </a:solidFill>
              <a:highlight>
                <a:schemeClr val="lt1"/>
              </a:highlight>
              <a:latin typeface="DM Sans"/>
              <a:ea typeface="DM Sans"/>
              <a:cs typeface="DM Sans"/>
              <a:sym typeface="DM Sans"/>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highlight>
                  <a:schemeClr val="lt1"/>
                </a:highlight>
                <a:latin typeface="DM Sans"/>
                <a:ea typeface="DM Sans"/>
                <a:cs typeface="DM Sans"/>
                <a:sym typeface="DM Sans"/>
              </a:rPr>
              <a:t>En el ejemplo anterior, se genera una excepción ValueError con el mensaje "Este es un mensaje de error personalizado." Esta funcionalidad puede ser útil cuando deseas controlar el flujo de tu programa y generar excepciones específicas en función de condiciones personalizadas.</a:t>
            </a:r>
            <a:endParaRPr sz="1200">
              <a:solidFill>
                <a:schemeClr val="dk1"/>
              </a:solidFill>
              <a:highlight>
                <a:schemeClr val="lt1"/>
              </a:highlight>
              <a:latin typeface="DM Sans"/>
              <a:ea typeface="DM Sans"/>
              <a:cs typeface="DM Sans"/>
              <a:sym typeface="DM Sans"/>
            </a:endParaRPr>
          </a:p>
        </p:txBody>
      </p:sp>
      <p:grpSp>
        <p:nvGrpSpPr>
          <p:cNvPr id="650" name="Google Shape;650;p130"/>
          <p:cNvGrpSpPr/>
          <p:nvPr/>
        </p:nvGrpSpPr>
        <p:grpSpPr>
          <a:xfrm>
            <a:off x="4664954" y="888722"/>
            <a:ext cx="487748" cy="465285"/>
            <a:chOff x="4202550" y="994173"/>
            <a:chExt cx="738900" cy="738900"/>
          </a:xfrm>
        </p:grpSpPr>
        <p:sp>
          <p:nvSpPr>
            <p:cNvPr id="651" name="Google Shape;651;p130"/>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652" name="Google Shape;652;p130" title="ícono de codertips"/>
            <p:cNvPicPr preferRelativeResize="0"/>
            <p:nvPr/>
          </p:nvPicPr>
          <p:blipFill>
            <a:blip r:embed="rId3">
              <a:alphaModFix/>
            </a:blip>
            <a:stretch>
              <a:fillRect/>
            </a:stretch>
          </p:blipFill>
          <p:spPr>
            <a:xfrm>
              <a:off x="4346700" y="1138325"/>
              <a:ext cx="450600" cy="450600"/>
            </a:xfrm>
            <a:prstGeom prst="rect">
              <a:avLst/>
            </a:prstGeom>
            <a:noFill/>
            <a:ln>
              <a:noFill/>
            </a:ln>
          </p:spPr>
        </p:pic>
      </p:grpSp>
      <p:sp>
        <p:nvSpPr>
          <p:cNvPr id="653" name="Google Shape;653;p130"/>
          <p:cNvSpPr txBox="1"/>
          <p:nvPr/>
        </p:nvSpPr>
        <p:spPr>
          <a:xfrm>
            <a:off x="406450" y="752000"/>
            <a:ext cx="40650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3400">
                <a:solidFill>
                  <a:schemeClr val="dk1"/>
                </a:solidFill>
                <a:latin typeface="DM Sans"/>
                <a:ea typeface="DM Sans"/>
                <a:cs typeface="DM Sans"/>
                <a:sym typeface="DM Sans"/>
              </a:rPr>
              <a:t>Actividad 2</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3400">
                <a:solidFill>
                  <a:srgbClr val="595959"/>
                </a:solidFill>
                <a:latin typeface="DM Sans"/>
                <a:ea typeface="DM Sans"/>
                <a:cs typeface="DM Sans"/>
                <a:sym typeface="DM Sans"/>
              </a:rPr>
              <a:t>Edad correcta</a:t>
            </a:r>
            <a:endParaRPr b="1" sz="3400">
              <a:solidFill>
                <a:srgbClr val="595959"/>
              </a:solidFill>
              <a:latin typeface="DM Sans"/>
              <a:ea typeface="DM Sans"/>
              <a:cs typeface="DM Sans"/>
              <a:sym typeface="DM Sans"/>
            </a:endParaRPr>
          </a:p>
        </p:txBody>
      </p:sp>
      <p:sp>
        <p:nvSpPr>
          <p:cNvPr id="654" name="Google Shape;654;p130"/>
          <p:cNvSpPr txBox="1"/>
          <p:nvPr/>
        </p:nvSpPr>
        <p:spPr>
          <a:xfrm>
            <a:off x="419350" y="2056951"/>
            <a:ext cx="4039200" cy="2727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Escribe un programa que permita al usuario ingresar su edad. El programa debe validar si la edad ingresada está dentro del rango de 18 a 65 años, y mostrar un mensaje correspondiente. Utiliza un bloque try-except con múltiples bloques except para manejar posibles errores relacionados con la entrada del usuario, como una entrada no numérica o una edad fuera del rango válido.</a:t>
            </a:r>
            <a:endParaRPr sz="1250">
              <a:solidFill>
                <a:schemeClr val="dk1"/>
              </a:solidFill>
              <a:highlight>
                <a:schemeClr val="lt1"/>
              </a:highlight>
              <a:latin typeface="DM Sans"/>
              <a:ea typeface="DM Sans"/>
              <a:cs typeface="DM Sans"/>
              <a:sym typeface="DM Sans"/>
            </a:endParaRPr>
          </a:p>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Tip: puedes usar la funcionalidad 'raise' para que se genere una </a:t>
            </a:r>
            <a:r>
              <a:rPr lang="es" sz="1250">
                <a:solidFill>
                  <a:schemeClr val="dk1"/>
                </a:solidFill>
                <a:highlight>
                  <a:schemeClr val="lt1"/>
                </a:highlight>
                <a:latin typeface="DM Sans"/>
                <a:ea typeface="DM Sans"/>
                <a:cs typeface="DM Sans"/>
                <a:sym typeface="DM Sans"/>
              </a:rPr>
              <a:t>excepción</a:t>
            </a:r>
            <a:r>
              <a:rPr lang="es" sz="1250">
                <a:solidFill>
                  <a:schemeClr val="dk1"/>
                </a:solidFill>
                <a:highlight>
                  <a:schemeClr val="lt1"/>
                </a:highlight>
                <a:latin typeface="DM Sans"/>
                <a:ea typeface="DM Sans"/>
                <a:cs typeface="DM Sans"/>
                <a:sym typeface="DM Sans"/>
              </a:rPr>
              <a:t>.</a:t>
            </a:r>
            <a:endParaRPr sz="1350">
              <a:solidFill>
                <a:schemeClr val="dk1"/>
              </a:solidFill>
              <a:latin typeface="DM Sans"/>
              <a:ea typeface="DM Sans"/>
              <a:cs typeface="DM Sans"/>
              <a:sym typeface="DM Sans"/>
            </a:endParaRPr>
          </a:p>
        </p:txBody>
      </p:sp>
      <p:sp>
        <p:nvSpPr>
          <p:cNvPr id="655" name="Google Shape;655;p130"/>
          <p:cNvSpPr txBox="1"/>
          <p:nvPr/>
        </p:nvSpPr>
        <p:spPr>
          <a:xfrm>
            <a:off x="5092597" y="888725"/>
            <a:ext cx="1623000" cy="5541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chemeClr val="dk1"/>
                </a:solidFill>
                <a:latin typeface="DM Sans"/>
                <a:ea typeface="DM Sans"/>
                <a:cs typeface="DM Sans"/>
                <a:sym typeface="DM Sans"/>
              </a:rPr>
              <a:t>Notas actividad 2</a:t>
            </a:r>
            <a:endParaRPr b="1" sz="1200">
              <a:solidFill>
                <a:schemeClr val="dk1"/>
              </a:solidFill>
              <a:latin typeface="DM Sans"/>
              <a:ea typeface="DM Sans"/>
              <a:cs typeface="DM Sans"/>
              <a:sym typeface="DM Sans"/>
            </a:endParaRPr>
          </a:p>
          <a:p>
            <a:pPr indent="0" lvl="0" marL="0" rtl="0" algn="l">
              <a:spcBef>
                <a:spcPts val="0"/>
              </a:spcBef>
              <a:spcAft>
                <a:spcPts val="0"/>
              </a:spcAft>
              <a:buNone/>
            </a:pPr>
            <a:r>
              <a:rPr lang="es" sz="1200">
                <a:solidFill>
                  <a:schemeClr val="dk2"/>
                </a:solidFill>
                <a:latin typeface="DM Sans"/>
                <a:ea typeface="DM Sans"/>
                <a:cs typeface="DM Sans"/>
                <a:sym typeface="DM Sans"/>
              </a:rPr>
              <a:t>Aclaraciones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86"/>
          <p:cNvSpPr txBox="1"/>
          <p:nvPr/>
        </p:nvSpPr>
        <p:spPr>
          <a:xfrm>
            <a:off x="419350" y="879250"/>
            <a:ext cx="57426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3400">
                <a:solidFill>
                  <a:schemeClr val="dk1"/>
                </a:solidFill>
                <a:latin typeface="DM Sans"/>
                <a:ea typeface="DM Sans"/>
                <a:cs typeface="DM Sans"/>
                <a:sym typeface="DM Sans"/>
              </a:rPr>
              <a:t>Actividad 1</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3400">
                <a:solidFill>
                  <a:srgbClr val="595959"/>
                </a:solidFill>
                <a:latin typeface="DM Sans"/>
                <a:ea typeface="DM Sans"/>
                <a:cs typeface="DM Sans"/>
                <a:sym typeface="DM Sans"/>
              </a:rPr>
              <a:t>Calculadora base</a:t>
            </a:r>
            <a:endParaRPr b="1" sz="3400">
              <a:solidFill>
                <a:srgbClr val="595959"/>
              </a:solidFill>
              <a:latin typeface="DM Sans"/>
              <a:ea typeface="DM Sans"/>
              <a:cs typeface="DM Sans"/>
              <a:sym typeface="DM Sans"/>
            </a:endParaRPr>
          </a:p>
        </p:txBody>
      </p:sp>
      <p:sp>
        <p:nvSpPr>
          <p:cNvPr id="318" name="Google Shape;318;p86"/>
          <p:cNvSpPr txBox="1"/>
          <p:nvPr/>
        </p:nvSpPr>
        <p:spPr>
          <a:xfrm>
            <a:off x="419350" y="2056950"/>
            <a:ext cx="4436700" cy="899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Escribe un programa que solicite al usuario dos números enteros. Luego, muestra por pantalla la suma, resta, multiplicación y división de esos dos números.</a:t>
            </a:r>
            <a:endParaRPr sz="1250">
              <a:solidFill>
                <a:schemeClr val="dk1"/>
              </a:solidFill>
              <a:highlight>
                <a:schemeClr val="lt1"/>
              </a:highlight>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131"/>
          <p:cNvSpPr txBox="1"/>
          <p:nvPr/>
        </p:nvSpPr>
        <p:spPr>
          <a:xfrm>
            <a:off x="4930300" y="2006050"/>
            <a:ext cx="3854700" cy="2176800"/>
          </a:xfrm>
          <a:prstGeom prst="rect">
            <a:avLst/>
          </a:prstGeom>
          <a:noFill/>
          <a:ln cap="flat" cmpd="sng" w="9525">
            <a:solidFill>
              <a:srgbClr val="EAFF6A"/>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 sz="1200">
                <a:solidFill>
                  <a:schemeClr val="dk1"/>
                </a:solidFill>
                <a:latin typeface="DM Sans"/>
                <a:ea typeface="DM Sans"/>
                <a:cs typeface="DM Sans"/>
                <a:sym typeface="DM Sans"/>
              </a:rPr>
              <a:t>Notas actividad 3</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 sz="1200">
                <a:solidFill>
                  <a:srgbClr val="595959"/>
                </a:solidFill>
                <a:latin typeface="DM Sans"/>
                <a:ea typeface="DM Sans"/>
                <a:cs typeface="DM Sans"/>
                <a:sym typeface="DM Sans"/>
              </a:rPr>
              <a:t>Aclaraciones</a:t>
            </a:r>
            <a:endParaRPr sz="1200">
              <a:solidFill>
                <a:srgbClr val="595959"/>
              </a:solidFill>
              <a:latin typeface="DM Sans"/>
              <a:ea typeface="DM Sans"/>
              <a:cs typeface="DM Sans"/>
              <a:sym typeface="DM Sans"/>
            </a:endParaRPr>
          </a:p>
          <a:p>
            <a:pPr indent="0" lvl="0" marL="450000" rtl="0" algn="l">
              <a:spcBef>
                <a:spcPts val="0"/>
              </a:spcBef>
              <a:spcAft>
                <a:spcPts val="0"/>
              </a:spcAft>
              <a:buNone/>
            </a:pPr>
            <a:r>
              <a:t/>
            </a:r>
            <a:endParaRPr sz="1200">
              <a:solidFill>
                <a:srgbClr val="595959"/>
              </a:solidFill>
              <a:latin typeface="DM Sans"/>
              <a:ea typeface="DM Sans"/>
              <a:cs typeface="DM Sans"/>
              <a:sym typeface="DM Sans"/>
            </a:endParaRPr>
          </a:p>
          <a:p>
            <a:pPr indent="0" lvl="0" marL="457200" rtl="0" algn="l">
              <a:lnSpc>
                <a:spcPct val="135714"/>
              </a:lnSpc>
              <a:spcBef>
                <a:spcPts val="0"/>
              </a:spcBef>
              <a:spcAft>
                <a:spcPts val="0"/>
              </a:spcAft>
              <a:buClr>
                <a:schemeClr val="dk1"/>
              </a:buClr>
              <a:buSzPts val="1100"/>
              <a:buFont typeface="Arial"/>
              <a:buNone/>
            </a:pPr>
            <a:r>
              <a:rPr lang="es" sz="1200">
                <a:solidFill>
                  <a:srgbClr val="595959"/>
                </a:solidFill>
                <a:highlight>
                  <a:schemeClr val="lt1"/>
                </a:highlight>
                <a:latin typeface="DM Sans"/>
                <a:ea typeface="DM Sans"/>
                <a:cs typeface="DM Sans"/>
                <a:sym typeface="DM Sans"/>
              </a:rPr>
              <a:t>Utiliza un bloque try-except con varios bloques except para manejar estos errores y mostrar mensajes de error específicos en cada caso. Ten en cuenta el uso de la instrucción raise comentada en la actividad anterior de ser necesario su uso.</a:t>
            </a:r>
            <a:endParaRPr sz="1200">
              <a:solidFill>
                <a:srgbClr val="595959"/>
              </a:solidFill>
              <a:highlight>
                <a:schemeClr val="lt1"/>
              </a:highlight>
              <a:latin typeface="DM Sans"/>
              <a:ea typeface="DM Sans"/>
              <a:cs typeface="DM Sans"/>
              <a:sym typeface="DM Sans"/>
            </a:endParaRPr>
          </a:p>
        </p:txBody>
      </p:sp>
      <p:grpSp>
        <p:nvGrpSpPr>
          <p:cNvPr id="661" name="Google Shape;661;p131"/>
          <p:cNvGrpSpPr/>
          <p:nvPr/>
        </p:nvGrpSpPr>
        <p:grpSpPr>
          <a:xfrm>
            <a:off x="4930301" y="2093522"/>
            <a:ext cx="465285" cy="465285"/>
            <a:chOff x="4202550" y="994173"/>
            <a:chExt cx="738900" cy="738900"/>
          </a:xfrm>
        </p:grpSpPr>
        <p:sp>
          <p:nvSpPr>
            <p:cNvPr id="662" name="Google Shape;662;p131"/>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663" name="Google Shape;663;p131" title="ícono de codertips"/>
            <p:cNvPicPr preferRelativeResize="0"/>
            <p:nvPr/>
          </p:nvPicPr>
          <p:blipFill>
            <a:blip r:embed="rId3">
              <a:alphaModFix/>
            </a:blip>
            <a:stretch>
              <a:fillRect/>
            </a:stretch>
          </p:blipFill>
          <p:spPr>
            <a:xfrm>
              <a:off x="4346700" y="1138325"/>
              <a:ext cx="450600" cy="450600"/>
            </a:xfrm>
            <a:prstGeom prst="rect">
              <a:avLst/>
            </a:prstGeom>
            <a:noFill/>
            <a:ln>
              <a:noFill/>
            </a:ln>
          </p:spPr>
        </p:pic>
      </p:grpSp>
      <p:sp>
        <p:nvSpPr>
          <p:cNvPr id="664" name="Google Shape;664;p131"/>
          <p:cNvSpPr txBox="1"/>
          <p:nvPr/>
        </p:nvSpPr>
        <p:spPr>
          <a:xfrm>
            <a:off x="419350" y="879250"/>
            <a:ext cx="57426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3400">
                <a:solidFill>
                  <a:schemeClr val="dk1"/>
                </a:solidFill>
                <a:latin typeface="DM Sans"/>
                <a:ea typeface="DM Sans"/>
                <a:cs typeface="DM Sans"/>
                <a:sym typeface="DM Sans"/>
              </a:rPr>
              <a:t>Actividad 3</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3400">
                <a:solidFill>
                  <a:srgbClr val="595959"/>
                </a:solidFill>
                <a:latin typeface="DM Sans"/>
                <a:ea typeface="DM Sans"/>
                <a:cs typeface="DM Sans"/>
                <a:sym typeface="DM Sans"/>
              </a:rPr>
              <a:t>Estamos de oferta</a:t>
            </a:r>
            <a:endParaRPr b="1" sz="3400">
              <a:solidFill>
                <a:srgbClr val="595959"/>
              </a:solidFill>
              <a:latin typeface="DM Sans"/>
              <a:ea typeface="DM Sans"/>
              <a:cs typeface="DM Sans"/>
              <a:sym typeface="DM Sans"/>
            </a:endParaRPr>
          </a:p>
        </p:txBody>
      </p:sp>
      <p:sp>
        <p:nvSpPr>
          <p:cNvPr id="665" name="Google Shape;665;p131"/>
          <p:cNvSpPr txBox="1"/>
          <p:nvPr/>
        </p:nvSpPr>
        <p:spPr>
          <a:xfrm>
            <a:off x="419350" y="2056950"/>
            <a:ext cx="4235100" cy="2466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Escribe un programa que permita al usuario ingresar el precio de un producto y un código de descuento. El programa debe validar si el precio es un número positivo y si el código de descuento es válido. Los errores posibles incluyen entradas no numéricas, números negativos y códigos de descuento no válidos. </a:t>
            </a:r>
            <a:endParaRPr sz="1250">
              <a:solidFill>
                <a:schemeClr val="dk1"/>
              </a:solidFill>
              <a:highlight>
                <a:schemeClr val="lt1"/>
              </a:highlight>
              <a:latin typeface="DM Sans"/>
              <a:ea typeface="DM Sans"/>
              <a:cs typeface="DM Sans"/>
              <a:sym typeface="DM Sans"/>
            </a:endParaRPr>
          </a:p>
          <a:p>
            <a:pPr indent="0" lvl="0" marL="0" rtl="0" algn="l">
              <a:lnSpc>
                <a:spcPct val="135714"/>
              </a:lnSpc>
              <a:spcBef>
                <a:spcPts val="0"/>
              </a:spcBef>
              <a:spcAft>
                <a:spcPts val="0"/>
              </a:spcAft>
              <a:buClr>
                <a:schemeClr val="dk1"/>
              </a:buClr>
              <a:buSzPts val="1100"/>
              <a:buFont typeface="Arial"/>
              <a:buNone/>
            </a:pPr>
            <a:r>
              <a:t/>
            </a:r>
            <a:endParaRPr sz="1250">
              <a:solidFill>
                <a:schemeClr val="dk1"/>
              </a:solidFill>
              <a:highlight>
                <a:schemeClr val="lt1"/>
              </a:highlight>
              <a:latin typeface="DM Sans"/>
              <a:ea typeface="DM Sans"/>
              <a:cs typeface="DM Sans"/>
              <a:sym typeface="DM Sans"/>
            </a:endParaRPr>
          </a:p>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Los codigos de descuento son:</a:t>
            </a:r>
            <a:endParaRPr sz="1250">
              <a:solidFill>
                <a:schemeClr val="dk1"/>
              </a:solidFill>
              <a:highlight>
                <a:schemeClr val="lt1"/>
              </a:highlight>
              <a:latin typeface="DM Sans"/>
              <a:ea typeface="DM Sans"/>
              <a:cs typeface="DM Sans"/>
              <a:sym typeface="DM Sans"/>
            </a:endParaRPr>
          </a:p>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 descuentos_validos = [</a:t>
            </a:r>
            <a:r>
              <a:rPr lang="es" sz="1250">
                <a:solidFill>
                  <a:srgbClr val="980000"/>
                </a:solidFill>
                <a:highlight>
                  <a:schemeClr val="lt1"/>
                </a:highlight>
                <a:latin typeface="DM Sans"/>
                <a:ea typeface="DM Sans"/>
                <a:cs typeface="DM Sans"/>
                <a:sym typeface="DM Sans"/>
              </a:rPr>
              <a:t>"DESC10"</a:t>
            </a:r>
            <a:r>
              <a:rPr lang="es" sz="1250">
                <a:solidFill>
                  <a:schemeClr val="dk1"/>
                </a:solidFill>
                <a:highlight>
                  <a:schemeClr val="lt1"/>
                </a:highlight>
                <a:latin typeface="DM Sans"/>
                <a:ea typeface="DM Sans"/>
                <a:cs typeface="DM Sans"/>
                <a:sym typeface="DM Sans"/>
              </a:rPr>
              <a:t>, "</a:t>
            </a:r>
            <a:r>
              <a:rPr lang="es" sz="1250">
                <a:solidFill>
                  <a:srgbClr val="980000"/>
                </a:solidFill>
                <a:highlight>
                  <a:schemeClr val="lt1"/>
                </a:highlight>
                <a:latin typeface="DM Sans"/>
                <a:ea typeface="DM Sans"/>
                <a:cs typeface="DM Sans"/>
                <a:sym typeface="DM Sans"/>
              </a:rPr>
              <a:t>DESC20"</a:t>
            </a:r>
            <a:r>
              <a:rPr lang="es" sz="1250">
                <a:solidFill>
                  <a:schemeClr val="dk1"/>
                </a:solidFill>
                <a:highlight>
                  <a:schemeClr val="lt1"/>
                </a:highlight>
                <a:latin typeface="DM Sans"/>
                <a:ea typeface="DM Sans"/>
                <a:cs typeface="DM Sans"/>
                <a:sym typeface="DM Sans"/>
              </a:rPr>
              <a:t>, </a:t>
            </a:r>
            <a:r>
              <a:rPr lang="es" sz="1250">
                <a:solidFill>
                  <a:srgbClr val="980000"/>
                </a:solidFill>
                <a:highlight>
                  <a:schemeClr val="lt1"/>
                </a:highlight>
                <a:latin typeface="DM Sans"/>
                <a:ea typeface="DM Sans"/>
                <a:cs typeface="DM Sans"/>
                <a:sym typeface="DM Sans"/>
              </a:rPr>
              <a:t>"DESC30"</a:t>
            </a:r>
            <a:r>
              <a:rPr lang="es" sz="1250">
                <a:solidFill>
                  <a:schemeClr val="dk1"/>
                </a:solidFill>
                <a:highlight>
                  <a:schemeClr val="lt1"/>
                </a:highlight>
                <a:latin typeface="DM Sans"/>
                <a:ea typeface="DM Sans"/>
                <a:cs typeface="DM Sans"/>
                <a:sym typeface="DM Sans"/>
              </a:rPr>
              <a:t>]</a:t>
            </a:r>
            <a:endParaRPr sz="1350">
              <a:solidFill>
                <a:schemeClr val="dk1"/>
              </a:solidFill>
              <a:highlight>
                <a:schemeClr val="lt1"/>
              </a:highlight>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13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Resoluciones</a:t>
            </a:r>
            <a:endParaRPr b="1" sz="4000">
              <a:solidFill>
                <a:schemeClr val="dk1"/>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133"/>
          <p:cNvSpPr txBox="1"/>
          <p:nvPr/>
        </p:nvSpPr>
        <p:spPr>
          <a:xfrm>
            <a:off x="147650" y="270400"/>
            <a:ext cx="8996400" cy="71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800">
                <a:solidFill>
                  <a:schemeClr val="dk1"/>
                </a:solidFill>
                <a:latin typeface="DM Sans"/>
                <a:ea typeface="DM Sans"/>
                <a:cs typeface="DM Sans"/>
                <a:sym typeface="DM Sans"/>
              </a:rPr>
              <a:t>Ejemplos de solución </a:t>
            </a:r>
            <a:endParaRPr b="1" sz="3800">
              <a:solidFill>
                <a:schemeClr val="dk1"/>
              </a:solidFill>
              <a:latin typeface="DM Sans"/>
              <a:ea typeface="DM Sans"/>
              <a:cs typeface="DM Sans"/>
              <a:sym typeface="DM Sans"/>
            </a:endParaRPr>
          </a:p>
        </p:txBody>
      </p:sp>
      <p:sp>
        <p:nvSpPr>
          <p:cNvPr id="676" name="Google Shape;676;p133"/>
          <p:cNvSpPr txBox="1"/>
          <p:nvPr/>
        </p:nvSpPr>
        <p:spPr>
          <a:xfrm>
            <a:off x="358825" y="1013475"/>
            <a:ext cx="3000000" cy="65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400">
                <a:solidFill>
                  <a:schemeClr val="dk1"/>
                </a:solidFill>
                <a:latin typeface="DM Sans"/>
                <a:ea typeface="DM Sans"/>
                <a:cs typeface="DM Sans"/>
                <a:sym typeface="DM Sans"/>
              </a:rPr>
              <a:t>A</a:t>
            </a:r>
            <a:r>
              <a:rPr b="1" lang="es" sz="3400">
                <a:solidFill>
                  <a:schemeClr val="dk1"/>
                </a:solidFill>
                <a:latin typeface="DM Sans"/>
                <a:ea typeface="DM Sans"/>
                <a:cs typeface="DM Sans"/>
                <a:sym typeface="DM Sans"/>
              </a:rPr>
              <a:t>ctividad 1</a:t>
            </a:r>
            <a:endParaRPr sz="3400"/>
          </a:p>
        </p:txBody>
      </p:sp>
      <p:sp>
        <p:nvSpPr>
          <p:cNvPr id="677" name="Google Shape;677;p133"/>
          <p:cNvSpPr txBox="1"/>
          <p:nvPr/>
        </p:nvSpPr>
        <p:spPr>
          <a:xfrm>
            <a:off x="4702025" y="1013475"/>
            <a:ext cx="3000000" cy="65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400">
                <a:solidFill>
                  <a:schemeClr val="dk1"/>
                </a:solidFill>
                <a:latin typeface="DM Sans"/>
                <a:ea typeface="DM Sans"/>
                <a:cs typeface="DM Sans"/>
                <a:sym typeface="DM Sans"/>
              </a:rPr>
              <a:t>A</a:t>
            </a:r>
            <a:r>
              <a:rPr b="1" lang="es" sz="3400">
                <a:solidFill>
                  <a:schemeClr val="dk1"/>
                </a:solidFill>
                <a:latin typeface="DM Sans"/>
                <a:ea typeface="DM Sans"/>
                <a:cs typeface="DM Sans"/>
                <a:sym typeface="DM Sans"/>
              </a:rPr>
              <a:t>ctividad 2</a:t>
            </a:r>
            <a:endParaRPr sz="3400"/>
          </a:p>
        </p:txBody>
      </p:sp>
      <p:pic>
        <p:nvPicPr>
          <p:cNvPr id="678" name="Google Shape;678;p133"/>
          <p:cNvPicPr preferRelativeResize="0"/>
          <p:nvPr/>
        </p:nvPicPr>
        <p:blipFill>
          <a:blip r:embed="rId3">
            <a:alphaModFix/>
          </a:blip>
          <a:stretch>
            <a:fillRect/>
          </a:stretch>
        </p:blipFill>
        <p:spPr>
          <a:xfrm>
            <a:off x="422450" y="1540225"/>
            <a:ext cx="3857711" cy="3170650"/>
          </a:xfrm>
          <a:prstGeom prst="rect">
            <a:avLst/>
          </a:prstGeom>
          <a:noFill/>
          <a:ln>
            <a:noFill/>
          </a:ln>
        </p:spPr>
      </p:pic>
      <p:pic>
        <p:nvPicPr>
          <p:cNvPr id="679" name="Google Shape;679;p133"/>
          <p:cNvPicPr preferRelativeResize="0"/>
          <p:nvPr/>
        </p:nvPicPr>
        <p:blipFill>
          <a:blip r:embed="rId4">
            <a:alphaModFix/>
          </a:blip>
          <a:stretch>
            <a:fillRect/>
          </a:stretch>
        </p:blipFill>
        <p:spPr>
          <a:xfrm>
            <a:off x="4702025" y="1616250"/>
            <a:ext cx="3966677" cy="27207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134"/>
          <p:cNvSpPr txBox="1"/>
          <p:nvPr/>
        </p:nvSpPr>
        <p:spPr>
          <a:xfrm>
            <a:off x="517900" y="218100"/>
            <a:ext cx="3000000" cy="65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400">
                <a:solidFill>
                  <a:schemeClr val="dk1"/>
                </a:solidFill>
                <a:latin typeface="DM Sans"/>
                <a:ea typeface="DM Sans"/>
                <a:cs typeface="DM Sans"/>
                <a:sym typeface="DM Sans"/>
              </a:rPr>
              <a:t>A</a:t>
            </a:r>
            <a:r>
              <a:rPr b="1" lang="es" sz="3400">
                <a:solidFill>
                  <a:schemeClr val="dk1"/>
                </a:solidFill>
                <a:latin typeface="DM Sans"/>
                <a:ea typeface="DM Sans"/>
                <a:cs typeface="DM Sans"/>
                <a:sym typeface="DM Sans"/>
              </a:rPr>
              <a:t>ctividad 3</a:t>
            </a:r>
            <a:endParaRPr sz="3400"/>
          </a:p>
        </p:txBody>
      </p:sp>
      <p:pic>
        <p:nvPicPr>
          <p:cNvPr id="685" name="Google Shape;685;p134"/>
          <p:cNvPicPr preferRelativeResize="0"/>
          <p:nvPr/>
        </p:nvPicPr>
        <p:blipFill>
          <a:blip r:embed="rId3">
            <a:alphaModFix/>
          </a:blip>
          <a:stretch>
            <a:fillRect/>
          </a:stretch>
        </p:blipFill>
        <p:spPr>
          <a:xfrm>
            <a:off x="656625" y="873900"/>
            <a:ext cx="4061575" cy="40693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135"/>
          <p:cNvSpPr txBox="1"/>
          <p:nvPr/>
        </p:nvSpPr>
        <p:spPr>
          <a:xfrm>
            <a:off x="1461300" y="2123850"/>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rgbClr val="EAFF6A"/>
                </a:solidFill>
                <a:latin typeface="DM Sans"/>
                <a:ea typeface="DM Sans"/>
                <a:cs typeface="DM Sans"/>
                <a:sym typeface="DM Sans"/>
              </a:rPr>
              <a:t>POO II y Herencia</a:t>
            </a:r>
            <a:endParaRPr b="1" sz="3500">
              <a:solidFill>
                <a:srgbClr val="EAFF6A"/>
              </a:solidFill>
              <a:latin typeface="DM Sans"/>
              <a:ea typeface="DM Sans"/>
              <a:cs typeface="DM Sans"/>
              <a:sym typeface="DM Sans"/>
            </a:endParaRPr>
          </a:p>
        </p:txBody>
      </p:sp>
      <p:sp>
        <p:nvSpPr>
          <p:cNvPr id="691" name="Google Shape;691;p135"/>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800">
                <a:solidFill>
                  <a:schemeClr val="lt1"/>
                </a:solidFill>
                <a:latin typeface="DM Sans"/>
                <a:ea typeface="DM Sans"/>
                <a:cs typeface="DM Sans"/>
                <a:sym typeface="DM Sans"/>
              </a:rPr>
              <a:t>Guía</a:t>
            </a:r>
            <a:r>
              <a:rPr lang="es" sz="1800">
                <a:solidFill>
                  <a:schemeClr val="lt1"/>
                </a:solidFill>
                <a:latin typeface="DM Sans"/>
                <a:ea typeface="DM Sans"/>
                <a:cs typeface="DM Sans"/>
                <a:sym typeface="DM Sans"/>
              </a:rPr>
              <a:t> complementaria - Parte 7</a:t>
            </a:r>
            <a:endParaRPr sz="1600">
              <a:solidFill>
                <a:schemeClr val="lt1"/>
              </a:solidFill>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136"/>
          <p:cNvSpPr txBox="1"/>
          <p:nvPr/>
        </p:nvSpPr>
        <p:spPr>
          <a:xfrm>
            <a:off x="419350" y="879250"/>
            <a:ext cx="57426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3400">
                <a:solidFill>
                  <a:schemeClr val="dk1"/>
                </a:solidFill>
                <a:latin typeface="DM Sans"/>
                <a:ea typeface="DM Sans"/>
                <a:cs typeface="DM Sans"/>
                <a:sym typeface="DM Sans"/>
              </a:rPr>
              <a:t>Actividad 1</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3400">
                <a:solidFill>
                  <a:srgbClr val="595959"/>
                </a:solidFill>
                <a:latin typeface="DM Sans"/>
                <a:ea typeface="DM Sans"/>
                <a:cs typeface="DM Sans"/>
                <a:sym typeface="DM Sans"/>
              </a:rPr>
              <a:t>Figuras</a:t>
            </a:r>
            <a:endParaRPr b="1" sz="3400">
              <a:solidFill>
                <a:srgbClr val="595959"/>
              </a:solidFill>
              <a:latin typeface="DM Sans"/>
              <a:ea typeface="DM Sans"/>
              <a:cs typeface="DM Sans"/>
              <a:sym typeface="DM Sans"/>
            </a:endParaRPr>
          </a:p>
        </p:txBody>
      </p:sp>
      <p:sp>
        <p:nvSpPr>
          <p:cNvPr id="697" name="Google Shape;697;p136"/>
          <p:cNvSpPr txBox="1"/>
          <p:nvPr/>
        </p:nvSpPr>
        <p:spPr>
          <a:xfrm>
            <a:off x="419350" y="2056951"/>
            <a:ext cx="4039200" cy="1421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Define una clase Figura con un método de instancia area que devuelve el área de la figura. Luego, crea clases hijas como Circulo y Rectangulo que hereden de Figura y proporcionen implementaciones diferentes del método area.</a:t>
            </a:r>
            <a:endParaRPr sz="1350">
              <a:solidFill>
                <a:schemeClr val="dk1"/>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137"/>
          <p:cNvSpPr txBox="1"/>
          <p:nvPr/>
        </p:nvSpPr>
        <p:spPr>
          <a:xfrm>
            <a:off x="419350" y="879250"/>
            <a:ext cx="57426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3400">
                <a:solidFill>
                  <a:schemeClr val="dk1"/>
                </a:solidFill>
                <a:latin typeface="DM Sans"/>
                <a:ea typeface="DM Sans"/>
                <a:cs typeface="DM Sans"/>
                <a:sym typeface="DM Sans"/>
              </a:rPr>
              <a:t>Actividad 2</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3400">
                <a:solidFill>
                  <a:srgbClr val="595959"/>
                </a:solidFill>
                <a:latin typeface="DM Sans"/>
                <a:ea typeface="DM Sans"/>
                <a:cs typeface="DM Sans"/>
                <a:sym typeface="DM Sans"/>
              </a:rPr>
              <a:t>Calculadora POO</a:t>
            </a:r>
            <a:endParaRPr b="1" sz="3400">
              <a:solidFill>
                <a:srgbClr val="595959"/>
              </a:solidFill>
              <a:latin typeface="DM Sans"/>
              <a:ea typeface="DM Sans"/>
              <a:cs typeface="DM Sans"/>
              <a:sym typeface="DM Sans"/>
            </a:endParaRPr>
          </a:p>
        </p:txBody>
      </p:sp>
      <p:sp>
        <p:nvSpPr>
          <p:cNvPr id="703" name="Google Shape;703;p137"/>
          <p:cNvSpPr txBox="1"/>
          <p:nvPr/>
        </p:nvSpPr>
        <p:spPr>
          <a:xfrm>
            <a:off x="419350" y="2056951"/>
            <a:ext cx="4039200" cy="1421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Crea una clase Calculadora con un método de clase llamado suma que acepte dos números como argumentos y devuelva la suma de ellos. Luego, utiliza este método para realizar algunas operaciones de suma.</a:t>
            </a:r>
            <a:endParaRPr sz="1350">
              <a:solidFill>
                <a:schemeClr val="dk1"/>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138"/>
          <p:cNvSpPr txBox="1"/>
          <p:nvPr/>
        </p:nvSpPr>
        <p:spPr>
          <a:xfrm>
            <a:off x="4826050" y="2166600"/>
            <a:ext cx="4065000" cy="1108200"/>
          </a:xfrm>
          <a:prstGeom prst="rect">
            <a:avLst/>
          </a:prstGeom>
          <a:noFill/>
          <a:ln cap="flat" cmpd="sng" w="9525">
            <a:solidFill>
              <a:srgbClr val="EAFF6A"/>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 sz="1200">
                <a:solidFill>
                  <a:schemeClr val="dk1"/>
                </a:solidFill>
                <a:latin typeface="DM Sans"/>
                <a:ea typeface="DM Sans"/>
                <a:cs typeface="DM Sans"/>
                <a:sym typeface="DM Sans"/>
              </a:rPr>
              <a:t>Notas actividad 3</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 sz="1200">
                <a:solidFill>
                  <a:schemeClr val="dk2"/>
                </a:solidFill>
                <a:latin typeface="DM Sans"/>
                <a:ea typeface="DM Sans"/>
                <a:cs typeface="DM Sans"/>
                <a:sym typeface="DM Sans"/>
              </a:rPr>
              <a:t>Aclaraciones</a:t>
            </a:r>
            <a:endParaRPr sz="1200">
              <a:solidFill>
                <a:schemeClr val="dk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200">
              <a:solidFill>
                <a:schemeClr val="dk2"/>
              </a:solidFill>
              <a:latin typeface="DM Sans"/>
              <a:ea typeface="DM Sans"/>
              <a:cs typeface="DM Sans"/>
              <a:sym typeface="DM Sans"/>
            </a:endParaRPr>
          </a:p>
          <a:p>
            <a:pPr indent="0" lvl="0" marL="450000" rtl="0" algn="l">
              <a:spcBef>
                <a:spcPts val="0"/>
              </a:spcBef>
              <a:spcAft>
                <a:spcPts val="0"/>
              </a:spcAft>
              <a:buNone/>
            </a:pPr>
            <a:r>
              <a:rPr lang="es" sz="1200">
                <a:solidFill>
                  <a:srgbClr val="595959"/>
                </a:solidFill>
                <a:latin typeface="DM Sans"/>
                <a:ea typeface="DM Sans"/>
                <a:cs typeface="DM Sans"/>
                <a:sym typeface="DM Sans"/>
              </a:rPr>
              <a:t>Recuerda utilizar el super para ejecutar el init de una clase padre.</a:t>
            </a:r>
            <a:endParaRPr sz="1200">
              <a:solidFill>
                <a:srgbClr val="595959"/>
              </a:solidFill>
              <a:latin typeface="DM Sans"/>
              <a:ea typeface="DM Sans"/>
              <a:cs typeface="DM Sans"/>
              <a:sym typeface="DM Sans"/>
            </a:endParaRPr>
          </a:p>
        </p:txBody>
      </p:sp>
      <p:sp>
        <p:nvSpPr>
          <p:cNvPr id="709" name="Google Shape;709;p138"/>
          <p:cNvSpPr txBox="1"/>
          <p:nvPr/>
        </p:nvSpPr>
        <p:spPr>
          <a:xfrm>
            <a:off x="419350" y="879250"/>
            <a:ext cx="57426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3400">
                <a:solidFill>
                  <a:schemeClr val="dk1"/>
                </a:solidFill>
                <a:latin typeface="DM Sans"/>
                <a:ea typeface="DM Sans"/>
                <a:cs typeface="DM Sans"/>
                <a:sym typeface="DM Sans"/>
              </a:rPr>
              <a:t>Actividad 3</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3400">
                <a:solidFill>
                  <a:srgbClr val="595959"/>
                </a:solidFill>
                <a:latin typeface="DM Sans"/>
                <a:ea typeface="DM Sans"/>
                <a:cs typeface="DM Sans"/>
                <a:sym typeface="DM Sans"/>
              </a:rPr>
              <a:t>Gestión de empleados</a:t>
            </a:r>
            <a:endParaRPr b="1" sz="3400">
              <a:solidFill>
                <a:srgbClr val="595959"/>
              </a:solidFill>
              <a:latin typeface="DM Sans"/>
              <a:ea typeface="DM Sans"/>
              <a:cs typeface="DM Sans"/>
              <a:sym typeface="DM Sans"/>
            </a:endParaRPr>
          </a:p>
        </p:txBody>
      </p:sp>
      <p:sp>
        <p:nvSpPr>
          <p:cNvPr id="710" name="Google Shape;710;p138"/>
          <p:cNvSpPr txBox="1"/>
          <p:nvPr/>
        </p:nvSpPr>
        <p:spPr>
          <a:xfrm>
            <a:off x="419350" y="2056951"/>
            <a:ext cx="4039200" cy="2727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Crea una clase Empleado que tenga los siguientes atributos de instancia: nombre, apellido, edad, salario. Luego, crea una clase Gerente que herede de Empleado y tenga un atributo adicional departamento. Define métodos de instancia para ambas clases, como mostrar_informacion para mostrar los detalles de un empleado y aumentar_salario para aumentar el salario de un empleado en un porcentaje dado. Crea instancias de ambas clases y realiza algunas operaciones.</a:t>
            </a:r>
            <a:endParaRPr sz="1350">
              <a:solidFill>
                <a:schemeClr val="dk1"/>
              </a:solidFill>
              <a:latin typeface="DM Sans"/>
              <a:ea typeface="DM Sans"/>
              <a:cs typeface="DM Sans"/>
              <a:sym typeface="DM Sans"/>
            </a:endParaRPr>
          </a:p>
        </p:txBody>
      </p:sp>
      <p:grpSp>
        <p:nvGrpSpPr>
          <p:cNvPr id="711" name="Google Shape;711;p138"/>
          <p:cNvGrpSpPr/>
          <p:nvPr/>
        </p:nvGrpSpPr>
        <p:grpSpPr>
          <a:xfrm>
            <a:off x="4826051" y="2166597"/>
            <a:ext cx="465285" cy="465285"/>
            <a:chOff x="4202550" y="994173"/>
            <a:chExt cx="738900" cy="738900"/>
          </a:xfrm>
        </p:grpSpPr>
        <p:sp>
          <p:nvSpPr>
            <p:cNvPr id="712" name="Google Shape;712;p138"/>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713" name="Google Shape;713;p138" title="ícono de codertips"/>
            <p:cNvPicPr preferRelativeResize="0"/>
            <p:nvPr/>
          </p:nvPicPr>
          <p:blipFill>
            <a:blip r:embed="rId3">
              <a:alphaModFix/>
            </a:blip>
            <a:stretch>
              <a:fillRect/>
            </a:stretch>
          </p:blipFill>
          <p:spPr>
            <a:xfrm>
              <a:off x="4346700" y="1138325"/>
              <a:ext cx="450600" cy="450600"/>
            </a:xfrm>
            <a:prstGeom prst="rect">
              <a:avLst/>
            </a:prstGeom>
            <a:noFill/>
            <a:ln>
              <a:noFill/>
            </a:ln>
          </p:spPr>
        </p:pic>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139"/>
          <p:cNvSpPr txBox="1"/>
          <p:nvPr/>
        </p:nvSpPr>
        <p:spPr>
          <a:xfrm>
            <a:off x="4794250" y="2056950"/>
            <a:ext cx="4065000" cy="2216400"/>
          </a:xfrm>
          <a:prstGeom prst="rect">
            <a:avLst/>
          </a:prstGeom>
          <a:noFill/>
          <a:ln cap="flat" cmpd="sng" w="9525">
            <a:solidFill>
              <a:srgbClr val="EAFF6A"/>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 sz="1200">
                <a:solidFill>
                  <a:schemeClr val="dk1"/>
                </a:solidFill>
                <a:latin typeface="DM Sans"/>
                <a:ea typeface="DM Sans"/>
                <a:cs typeface="DM Sans"/>
                <a:sym typeface="DM Sans"/>
              </a:rPr>
              <a:t>Notas actividad 4</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 sz="1200">
                <a:solidFill>
                  <a:schemeClr val="dk2"/>
                </a:solidFill>
                <a:latin typeface="DM Sans"/>
                <a:ea typeface="DM Sans"/>
                <a:cs typeface="DM Sans"/>
                <a:sym typeface="DM Sans"/>
              </a:rPr>
              <a:t>Aclaraciones</a:t>
            </a:r>
            <a:endParaRPr sz="1200">
              <a:solidFill>
                <a:schemeClr val="dk2"/>
              </a:solidFill>
              <a:latin typeface="DM Sans"/>
              <a:ea typeface="DM Sans"/>
              <a:cs typeface="DM Sans"/>
              <a:sym typeface="DM Sans"/>
            </a:endParaRPr>
          </a:p>
          <a:p>
            <a:pPr indent="0" lvl="0" marL="450000" rtl="0" algn="l">
              <a:spcBef>
                <a:spcPts val="0"/>
              </a:spcBef>
              <a:spcAft>
                <a:spcPts val="0"/>
              </a:spcAft>
              <a:buClr>
                <a:schemeClr val="dk1"/>
              </a:buClr>
              <a:buSzPts val="1100"/>
              <a:buFont typeface="Arial"/>
              <a:buNone/>
            </a:pPr>
            <a:r>
              <a:t/>
            </a:r>
            <a:endParaRPr sz="1200">
              <a:solidFill>
                <a:schemeClr val="dk2"/>
              </a:solidFill>
              <a:latin typeface="DM Sans"/>
              <a:ea typeface="DM Sans"/>
              <a:cs typeface="DM Sans"/>
              <a:sym typeface="DM Sans"/>
            </a:endParaRPr>
          </a:p>
          <a:p>
            <a:pPr indent="0" lvl="0" marL="450000" rtl="0" algn="l">
              <a:spcBef>
                <a:spcPts val="0"/>
              </a:spcBef>
              <a:spcAft>
                <a:spcPts val="0"/>
              </a:spcAft>
              <a:buNone/>
            </a:pPr>
            <a:r>
              <a:rPr lang="es" sz="1200">
                <a:solidFill>
                  <a:srgbClr val="595959"/>
                </a:solidFill>
                <a:latin typeface="DM Sans"/>
                <a:ea typeface="DM Sans"/>
                <a:cs typeface="DM Sans"/>
                <a:sym typeface="DM Sans"/>
              </a:rPr>
              <a:t>Para modificar un atributo de clase podes hacer lo siguiente:</a:t>
            </a:r>
            <a:endParaRPr sz="1200">
              <a:solidFill>
                <a:srgbClr val="595959"/>
              </a:solidFill>
              <a:latin typeface="DM Sans"/>
              <a:ea typeface="DM Sans"/>
              <a:cs typeface="DM Sans"/>
              <a:sym typeface="DM Sans"/>
            </a:endParaRPr>
          </a:p>
          <a:p>
            <a:pPr indent="0" lvl="0" marL="450000" rtl="0" algn="l">
              <a:spcBef>
                <a:spcPts val="0"/>
              </a:spcBef>
              <a:spcAft>
                <a:spcPts val="0"/>
              </a:spcAft>
              <a:buNone/>
            </a:pPr>
            <a:r>
              <a:t/>
            </a:r>
            <a:endParaRPr sz="1200">
              <a:solidFill>
                <a:srgbClr val="595959"/>
              </a:solidFill>
              <a:latin typeface="DM Sans"/>
              <a:ea typeface="DM Sans"/>
              <a:cs typeface="DM Sans"/>
              <a:sym typeface="DM Sans"/>
            </a:endParaRPr>
          </a:p>
          <a:p>
            <a:pPr indent="0" lvl="0" marL="450000" rtl="0" algn="l">
              <a:spcBef>
                <a:spcPts val="0"/>
              </a:spcBef>
              <a:spcAft>
                <a:spcPts val="0"/>
              </a:spcAft>
              <a:buNone/>
            </a:pPr>
            <a:r>
              <a:rPr lang="es" sz="1200">
                <a:solidFill>
                  <a:srgbClr val="595959"/>
                </a:solidFill>
                <a:latin typeface="DM Sans"/>
                <a:ea typeface="DM Sans"/>
                <a:cs typeface="DM Sans"/>
                <a:sym typeface="DM Sans"/>
              </a:rPr>
              <a:t>Casa.atributo_de_clase = ‘prueba’</a:t>
            </a:r>
            <a:endParaRPr sz="1200">
              <a:solidFill>
                <a:srgbClr val="595959"/>
              </a:solidFill>
              <a:latin typeface="DM Sans"/>
              <a:ea typeface="DM Sans"/>
              <a:cs typeface="DM Sans"/>
              <a:sym typeface="DM Sans"/>
            </a:endParaRPr>
          </a:p>
          <a:p>
            <a:pPr indent="0" lvl="0" marL="450000" rtl="0" algn="l">
              <a:spcBef>
                <a:spcPts val="0"/>
              </a:spcBef>
              <a:spcAft>
                <a:spcPts val="0"/>
              </a:spcAft>
              <a:buNone/>
            </a:pPr>
            <a:r>
              <a:t/>
            </a:r>
            <a:endParaRPr sz="1200">
              <a:solidFill>
                <a:srgbClr val="595959"/>
              </a:solidFill>
              <a:latin typeface="DM Sans"/>
              <a:ea typeface="DM Sans"/>
              <a:cs typeface="DM Sans"/>
              <a:sym typeface="DM Sans"/>
            </a:endParaRPr>
          </a:p>
          <a:p>
            <a:pPr indent="0" lvl="0" marL="450000" rtl="0" algn="l">
              <a:spcBef>
                <a:spcPts val="0"/>
              </a:spcBef>
              <a:spcAft>
                <a:spcPts val="0"/>
              </a:spcAft>
              <a:buClr>
                <a:schemeClr val="dk1"/>
              </a:buClr>
              <a:buSzPts val="1100"/>
              <a:buFont typeface="Arial"/>
              <a:buNone/>
            </a:pPr>
            <a:r>
              <a:rPr lang="es" sz="1200">
                <a:solidFill>
                  <a:schemeClr val="dk2"/>
                </a:solidFill>
                <a:latin typeface="DM Sans"/>
                <a:ea typeface="DM Sans"/>
                <a:cs typeface="DM Sans"/>
                <a:sym typeface="DM Sans"/>
              </a:rPr>
              <a:t>En este ejemplo se toma Casa como la clase y el atributo atributo_de_clase, donde se guarda un string (esto puede hacerse desde los metodos.)</a:t>
            </a:r>
            <a:endParaRPr sz="1200">
              <a:solidFill>
                <a:srgbClr val="595959"/>
              </a:solidFill>
              <a:latin typeface="DM Sans"/>
              <a:ea typeface="DM Sans"/>
              <a:cs typeface="DM Sans"/>
              <a:sym typeface="DM Sans"/>
            </a:endParaRPr>
          </a:p>
        </p:txBody>
      </p:sp>
      <p:sp>
        <p:nvSpPr>
          <p:cNvPr id="719" name="Google Shape;719;p139"/>
          <p:cNvSpPr txBox="1"/>
          <p:nvPr/>
        </p:nvSpPr>
        <p:spPr>
          <a:xfrm>
            <a:off x="419350" y="879250"/>
            <a:ext cx="57426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3400">
                <a:solidFill>
                  <a:schemeClr val="dk1"/>
                </a:solidFill>
                <a:latin typeface="DM Sans"/>
                <a:ea typeface="DM Sans"/>
                <a:cs typeface="DM Sans"/>
                <a:sym typeface="DM Sans"/>
              </a:rPr>
              <a:t>Actividad 4</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3400">
                <a:solidFill>
                  <a:srgbClr val="595959"/>
                </a:solidFill>
                <a:latin typeface="DM Sans"/>
                <a:ea typeface="DM Sans"/>
                <a:cs typeface="DM Sans"/>
                <a:sym typeface="DM Sans"/>
              </a:rPr>
              <a:t>La biblioteca</a:t>
            </a:r>
            <a:endParaRPr b="1" sz="3400">
              <a:solidFill>
                <a:srgbClr val="595959"/>
              </a:solidFill>
              <a:latin typeface="DM Sans"/>
              <a:ea typeface="DM Sans"/>
              <a:cs typeface="DM Sans"/>
              <a:sym typeface="DM Sans"/>
            </a:endParaRPr>
          </a:p>
        </p:txBody>
      </p:sp>
      <p:sp>
        <p:nvSpPr>
          <p:cNvPr id="720" name="Google Shape;720;p139"/>
          <p:cNvSpPr txBox="1"/>
          <p:nvPr/>
        </p:nvSpPr>
        <p:spPr>
          <a:xfrm>
            <a:off x="419350" y="2056951"/>
            <a:ext cx="4039200" cy="2727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Crea una clase Libro con atributos de instancia como titulo, autor, año_publicacion, y disponible (un valor booleano que indica si el libro está disponible o no). Luego, crea una clase Biblioteca que tenga una lista de libros y métodos de instancia para prestar un libro, devolver un libro y mostrar todos los libros disponibles. Utiliza atributos de clase para registrar la cantidad total de libros en la biblioteca. Crea instancias de ambas clases y realiza operaciones de préstamo y devolución de libros.</a:t>
            </a:r>
            <a:endParaRPr sz="1350">
              <a:solidFill>
                <a:schemeClr val="dk1"/>
              </a:solidFill>
              <a:latin typeface="DM Sans"/>
              <a:ea typeface="DM Sans"/>
              <a:cs typeface="DM Sans"/>
              <a:sym typeface="DM Sans"/>
            </a:endParaRPr>
          </a:p>
        </p:txBody>
      </p:sp>
      <p:grpSp>
        <p:nvGrpSpPr>
          <p:cNvPr id="721" name="Google Shape;721;p139"/>
          <p:cNvGrpSpPr/>
          <p:nvPr/>
        </p:nvGrpSpPr>
        <p:grpSpPr>
          <a:xfrm>
            <a:off x="4838976" y="2056947"/>
            <a:ext cx="465285" cy="465285"/>
            <a:chOff x="4202550" y="994173"/>
            <a:chExt cx="738900" cy="738900"/>
          </a:xfrm>
        </p:grpSpPr>
        <p:sp>
          <p:nvSpPr>
            <p:cNvPr id="722" name="Google Shape;722;p139"/>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723" name="Google Shape;723;p139" title="ícono de codertips"/>
            <p:cNvPicPr preferRelativeResize="0"/>
            <p:nvPr/>
          </p:nvPicPr>
          <p:blipFill>
            <a:blip r:embed="rId3">
              <a:alphaModFix/>
            </a:blip>
            <a:stretch>
              <a:fillRect/>
            </a:stretch>
          </p:blipFill>
          <p:spPr>
            <a:xfrm>
              <a:off x="4346700" y="1138325"/>
              <a:ext cx="450600" cy="450600"/>
            </a:xfrm>
            <a:prstGeom prst="rect">
              <a:avLst/>
            </a:prstGeom>
            <a:noFill/>
            <a:ln>
              <a:noFill/>
            </a:ln>
          </p:spPr>
        </p:pic>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140"/>
          <p:cNvSpPr txBox="1"/>
          <p:nvPr/>
        </p:nvSpPr>
        <p:spPr>
          <a:xfrm>
            <a:off x="419350" y="879250"/>
            <a:ext cx="57426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3400">
                <a:solidFill>
                  <a:schemeClr val="dk1"/>
                </a:solidFill>
                <a:latin typeface="DM Sans"/>
                <a:ea typeface="DM Sans"/>
                <a:cs typeface="DM Sans"/>
                <a:sym typeface="DM Sans"/>
              </a:rPr>
              <a:t>Actividad 5</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3400">
                <a:solidFill>
                  <a:srgbClr val="595959"/>
                </a:solidFill>
                <a:latin typeface="DM Sans"/>
                <a:ea typeface="DM Sans"/>
                <a:cs typeface="DM Sans"/>
                <a:sym typeface="DM Sans"/>
              </a:rPr>
              <a:t>Tienda en línea</a:t>
            </a:r>
            <a:endParaRPr b="1" sz="3400">
              <a:solidFill>
                <a:srgbClr val="595959"/>
              </a:solidFill>
              <a:latin typeface="DM Sans"/>
              <a:ea typeface="DM Sans"/>
              <a:cs typeface="DM Sans"/>
              <a:sym typeface="DM Sans"/>
            </a:endParaRPr>
          </a:p>
        </p:txBody>
      </p:sp>
      <p:sp>
        <p:nvSpPr>
          <p:cNvPr id="729" name="Google Shape;729;p140"/>
          <p:cNvSpPr txBox="1"/>
          <p:nvPr/>
        </p:nvSpPr>
        <p:spPr>
          <a:xfrm>
            <a:off x="532800" y="2059076"/>
            <a:ext cx="4039200" cy="2466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Crea una clase Producto con atributos de instancia como nombre, precio, cantidad_disponible y codigo_producto. Luego, crea una clase CarritoCompras que permita a los clientes agregar productos, eliminar productos y calcular el total de la compra. Utiliza un atributo de clase para rastrear la cantidad total de productos en el carrito de compras de todos los clientes. Crea instancias de ambas clases y simula operaciones de compra.</a:t>
            </a:r>
            <a:endParaRPr sz="1350">
              <a:solidFill>
                <a:schemeClr val="dk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87"/>
          <p:cNvSpPr txBox="1"/>
          <p:nvPr/>
        </p:nvSpPr>
        <p:spPr>
          <a:xfrm>
            <a:off x="419350" y="879250"/>
            <a:ext cx="6250200" cy="1597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3400">
                <a:solidFill>
                  <a:schemeClr val="dk1"/>
                </a:solidFill>
                <a:latin typeface="DM Sans"/>
                <a:ea typeface="DM Sans"/>
                <a:cs typeface="DM Sans"/>
                <a:sym typeface="DM Sans"/>
              </a:rPr>
              <a:t>Actividad 2</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3400">
                <a:solidFill>
                  <a:srgbClr val="595959"/>
                </a:solidFill>
                <a:latin typeface="DM Sans"/>
                <a:ea typeface="DM Sans"/>
                <a:cs typeface="DM Sans"/>
                <a:sym typeface="DM Sans"/>
              </a:rPr>
              <a:t>Los últimos caracteres ríen mejor</a:t>
            </a:r>
            <a:endParaRPr b="1" sz="3400">
              <a:solidFill>
                <a:srgbClr val="595959"/>
              </a:solidFill>
              <a:latin typeface="DM Sans"/>
              <a:ea typeface="DM Sans"/>
              <a:cs typeface="DM Sans"/>
              <a:sym typeface="DM Sans"/>
            </a:endParaRPr>
          </a:p>
        </p:txBody>
      </p:sp>
      <p:sp>
        <p:nvSpPr>
          <p:cNvPr id="324" name="Google Shape;324;p87"/>
          <p:cNvSpPr txBox="1"/>
          <p:nvPr/>
        </p:nvSpPr>
        <p:spPr>
          <a:xfrm>
            <a:off x="419350" y="2571750"/>
            <a:ext cx="5180100" cy="1437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Crea un programa que tome una cadena de texto como entrada del usuario. Luego, muestra por pantalla los primeros tres caracteres de la cadena, seguidos por los tres últimos caracteres. Además, concatena ambos subconjuntos y muestra el resultado.</a:t>
            </a:r>
            <a:endParaRPr sz="1250">
              <a:solidFill>
                <a:schemeClr val="dk1"/>
              </a:solidFill>
              <a:highlight>
                <a:schemeClr val="lt1"/>
              </a:highlight>
              <a:latin typeface="DM Sans"/>
              <a:ea typeface="DM Sans"/>
              <a:cs typeface="DM Sans"/>
              <a:sym typeface="DM Sans"/>
            </a:endParaRPr>
          </a:p>
          <a:p>
            <a:pPr indent="0" lvl="0" marL="0" rtl="0" algn="l">
              <a:spcBef>
                <a:spcPts val="0"/>
              </a:spcBef>
              <a:spcAft>
                <a:spcPts val="1000"/>
              </a:spcAft>
              <a:buClr>
                <a:schemeClr val="dk1"/>
              </a:buClr>
              <a:buSzPts val="2000"/>
              <a:buFont typeface="Arial"/>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14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Resoluciones</a:t>
            </a:r>
            <a:endParaRPr b="1" sz="4000">
              <a:solidFill>
                <a:schemeClr val="dk1"/>
              </a:solidFill>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142"/>
          <p:cNvSpPr txBox="1"/>
          <p:nvPr/>
        </p:nvSpPr>
        <p:spPr>
          <a:xfrm>
            <a:off x="147650" y="270400"/>
            <a:ext cx="9435000" cy="71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800">
                <a:solidFill>
                  <a:schemeClr val="dk1"/>
                </a:solidFill>
                <a:latin typeface="DM Sans"/>
                <a:ea typeface="DM Sans"/>
                <a:cs typeface="DM Sans"/>
                <a:sym typeface="DM Sans"/>
              </a:rPr>
              <a:t>Ejemplos de solución </a:t>
            </a:r>
            <a:endParaRPr b="1" sz="3800">
              <a:solidFill>
                <a:schemeClr val="dk1"/>
              </a:solidFill>
              <a:latin typeface="DM Sans"/>
              <a:ea typeface="DM Sans"/>
              <a:cs typeface="DM Sans"/>
              <a:sym typeface="DM Sans"/>
            </a:endParaRPr>
          </a:p>
        </p:txBody>
      </p:sp>
      <p:sp>
        <p:nvSpPr>
          <p:cNvPr id="740" name="Google Shape;740;p142"/>
          <p:cNvSpPr txBox="1"/>
          <p:nvPr/>
        </p:nvSpPr>
        <p:spPr>
          <a:xfrm>
            <a:off x="525575" y="1013475"/>
            <a:ext cx="3000000" cy="65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400">
                <a:solidFill>
                  <a:schemeClr val="dk1"/>
                </a:solidFill>
                <a:latin typeface="DM Sans"/>
                <a:ea typeface="DM Sans"/>
                <a:cs typeface="DM Sans"/>
                <a:sym typeface="DM Sans"/>
              </a:rPr>
              <a:t>A</a:t>
            </a:r>
            <a:r>
              <a:rPr b="1" lang="es" sz="3400">
                <a:solidFill>
                  <a:schemeClr val="dk1"/>
                </a:solidFill>
                <a:latin typeface="DM Sans"/>
                <a:ea typeface="DM Sans"/>
                <a:cs typeface="DM Sans"/>
                <a:sym typeface="DM Sans"/>
              </a:rPr>
              <a:t>ctividad 1</a:t>
            </a:r>
            <a:endParaRPr sz="3400"/>
          </a:p>
        </p:txBody>
      </p:sp>
      <p:sp>
        <p:nvSpPr>
          <p:cNvPr id="741" name="Google Shape;741;p142"/>
          <p:cNvSpPr txBox="1"/>
          <p:nvPr/>
        </p:nvSpPr>
        <p:spPr>
          <a:xfrm>
            <a:off x="4523025" y="1013475"/>
            <a:ext cx="3000000" cy="65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400">
                <a:solidFill>
                  <a:schemeClr val="dk1"/>
                </a:solidFill>
                <a:latin typeface="DM Sans"/>
                <a:ea typeface="DM Sans"/>
                <a:cs typeface="DM Sans"/>
                <a:sym typeface="DM Sans"/>
              </a:rPr>
              <a:t>A</a:t>
            </a:r>
            <a:r>
              <a:rPr b="1" lang="es" sz="3400">
                <a:solidFill>
                  <a:schemeClr val="dk1"/>
                </a:solidFill>
                <a:latin typeface="DM Sans"/>
                <a:ea typeface="DM Sans"/>
                <a:cs typeface="DM Sans"/>
                <a:sym typeface="DM Sans"/>
              </a:rPr>
              <a:t>ctividad 2</a:t>
            </a:r>
            <a:endParaRPr sz="3400"/>
          </a:p>
        </p:txBody>
      </p:sp>
      <p:pic>
        <p:nvPicPr>
          <p:cNvPr id="742" name="Google Shape;742;p142"/>
          <p:cNvPicPr preferRelativeResize="0"/>
          <p:nvPr/>
        </p:nvPicPr>
        <p:blipFill>
          <a:blip r:embed="rId3">
            <a:alphaModFix/>
          </a:blip>
          <a:stretch>
            <a:fillRect/>
          </a:stretch>
        </p:blipFill>
        <p:spPr>
          <a:xfrm>
            <a:off x="605576" y="1546750"/>
            <a:ext cx="2920000" cy="3410274"/>
          </a:xfrm>
          <a:prstGeom prst="rect">
            <a:avLst/>
          </a:prstGeom>
          <a:noFill/>
          <a:ln>
            <a:noFill/>
          </a:ln>
        </p:spPr>
      </p:pic>
      <p:pic>
        <p:nvPicPr>
          <p:cNvPr id="743" name="Google Shape;743;p142"/>
          <p:cNvPicPr preferRelativeResize="0"/>
          <p:nvPr/>
        </p:nvPicPr>
        <p:blipFill>
          <a:blip r:embed="rId4">
            <a:alphaModFix/>
          </a:blip>
          <a:stretch>
            <a:fillRect/>
          </a:stretch>
        </p:blipFill>
        <p:spPr>
          <a:xfrm>
            <a:off x="4639676" y="1546750"/>
            <a:ext cx="3547525" cy="1876888"/>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143"/>
          <p:cNvSpPr txBox="1"/>
          <p:nvPr/>
        </p:nvSpPr>
        <p:spPr>
          <a:xfrm>
            <a:off x="527650" y="249650"/>
            <a:ext cx="3000000" cy="65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400">
                <a:solidFill>
                  <a:schemeClr val="dk1"/>
                </a:solidFill>
                <a:latin typeface="DM Sans"/>
                <a:ea typeface="DM Sans"/>
                <a:cs typeface="DM Sans"/>
                <a:sym typeface="DM Sans"/>
              </a:rPr>
              <a:t>A</a:t>
            </a:r>
            <a:r>
              <a:rPr b="1" lang="es" sz="3400">
                <a:solidFill>
                  <a:schemeClr val="dk1"/>
                </a:solidFill>
                <a:latin typeface="DM Sans"/>
                <a:ea typeface="DM Sans"/>
                <a:cs typeface="DM Sans"/>
                <a:sym typeface="DM Sans"/>
              </a:rPr>
              <a:t>ctividad 3</a:t>
            </a:r>
            <a:endParaRPr sz="3400"/>
          </a:p>
        </p:txBody>
      </p:sp>
      <p:pic>
        <p:nvPicPr>
          <p:cNvPr id="749" name="Google Shape;749;p143"/>
          <p:cNvPicPr preferRelativeResize="0"/>
          <p:nvPr/>
        </p:nvPicPr>
        <p:blipFill>
          <a:blip r:embed="rId3">
            <a:alphaModFix/>
          </a:blip>
          <a:stretch>
            <a:fillRect/>
          </a:stretch>
        </p:blipFill>
        <p:spPr>
          <a:xfrm>
            <a:off x="527650" y="1023825"/>
            <a:ext cx="5293475" cy="38765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144"/>
          <p:cNvSpPr txBox="1"/>
          <p:nvPr/>
        </p:nvSpPr>
        <p:spPr>
          <a:xfrm>
            <a:off x="345450" y="90575"/>
            <a:ext cx="3000000" cy="65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400">
                <a:solidFill>
                  <a:schemeClr val="dk1"/>
                </a:solidFill>
                <a:latin typeface="DM Sans"/>
                <a:ea typeface="DM Sans"/>
                <a:cs typeface="DM Sans"/>
                <a:sym typeface="DM Sans"/>
              </a:rPr>
              <a:t>A</a:t>
            </a:r>
            <a:r>
              <a:rPr b="1" lang="es" sz="3400">
                <a:solidFill>
                  <a:schemeClr val="dk1"/>
                </a:solidFill>
                <a:latin typeface="DM Sans"/>
                <a:ea typeface="DM Sans"/>
                <a:cs typeface="DM Sans"/>
                <a:sym typeface="DM Sans"/>
              </a:rPr>
              <a:t>ctividad 4</a:t>
            </a:r>
            <a:endParaRPr sz="3400"/>
          </a:p>
        </p:txBody>
      </p:sp>
      <p:pic>
        <p:nvPicPr>
          <p:cNvPr id="755" name="Google Shape;755;p144"/>
          <p:cNvPicPr preferRelativeResize="0"/>
          <p:nvPr/>
        </p:nvPicPr>
        <p:blipFill>
          <a:blip r:embed="rId3">
            <a:alphaModFix/>
          </a:blip>
          <a:stretch>
            <a:fillRect/>
          </a:stretch>
        </p:blipFill>
        <p:spPr>
          <a:xfrm>
            <a:off x="345450" y="981400"/>
            <a:ext cx="3684584" cy="3857299"/>
          </a:xfrm>
          <a:prstGeom prst="rect">
            <a:avLst/>
          </a:prstGeom>
          <a:noFill/>
          <a:ln>
            <a:noFill/>
          </a:ln>
        </p:spPr>
      </p:pic>
      <p:pic>
        <p:nvPicPr>
          <p:cNvPr id="756" name="Google Shape;756;p144"/>
          <p:cNvPicPr preferRelativeResize="0"/>
          <p:nvPr/>
        </p:nvPicPr>
        <p:blipFill>
          <a:blip r:embed="rId4">
            <a:alphaModFix/>
          </a:blip>
          <a:stretch>
            <a:fillRect/>
          </a:stretch>
        </p:blipFill>
        <p:spPr>
          <a:xfrm>
            <a:off x="4286826" y="981400"/>
            <a:ext cx="4220174" cy="18204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145"/>
          <p:cNvSpPr txBox="1"/>
          <p:nvPr/>
        </p:nvSpPr>
        <p:spPr>
          <a:xfrm>
            <a:off x="546025" y="330725"/>
            <a:ext cx="3000000" cy="65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400">
                <a:solidFill>
                  <a:schemeClr val="dk1"/>
                </a:solidFill>
                <a:latin typeface="DM Sans"/>
                <a:ea typeface="DM Sans"/>
                <a:cs typeface="DM Sans"/>
                <a:sym typeface="DM Sans"/>
              </a:rPr>
              <a:t>A</a:t>
            </a:r>
            <a:r>
              <a:rPr b="1" lang="es" sz="3400">
                <a:solidFill>
                  <a:schemeClr val="dk1"/>
                </a:solidFill>
                <a:latin typeface="DM Sans"/>
                <a:ea typeface="DM Sans"/>
                <a:cs typeface="DM Sans"/>
                <a:sym typeface="DM Sans"/>
              </a:rPr>
              <a:t>ctividad 5</a:t>
            </a:r>
            <a:endParaRPr sz="3400"/>
          </a:p>
        </p:txBody>
      </p:sp>
      <p:pic>
        <p:nvPicPr>
          <p:cNvPr id="762" name="Google Shape;762;p145"/>
          <p:cNvPicPr preferRelativeResize="0"/>
          <p:nvPr/>
        </p:nvPicPr>
        <p:blipFill>
          <a:blip r:embed="rId3">
            <a:alphaModFix/>
          </a:blip>
          <a:stretch>
            <a:fillRect/>
          </a:stretch>
        </p:blipFill>
        <p:spPr>
          <a:xfrm>
            <a:off x="611825" y="1137325"/>
            <a:ext cx="4053350" cy="3222776"/>
          </a:xfrm>
          <a:prstGeom prst="rect">
            <a:avLst/>
          </a:prstGeom>
          <a:noFill/>
          <a:ln>
            <a:noFill/>
          </a:ln>
        </p:spPr>
      </p:pic>
      <p:pic>
        <p:nvPicPr>
          <p:cNvPr id="763" name="Google Shape;763;p145"/>
          <p:cNvPicPr preferRelativeResize="0"/>
          <p:nvPr/>
        </p:nvPicPr>
        <p:blipFill>
          <a:blip r:embed="rId4">
            <a:alphaModFix/>
          </a:blip>
          <a:stretch>
            <a:fillRect/>
          </a:stretch>
        </p:blipFill>
        <p:spPr>
          <a:xfrm>
            <a:off x="4784100" y="1137321"/>
            <a:ext cx="3880401" cy="199385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146"/>
          <p:cNvSpPr txBox="1"/>
          <p:nvPr/>
        </p:nvSpPr>
        <p:spPr>
          <a:xfrm>
            <a:off x="1461300" y="2123850"/>
            <a:ext cx="6221400" cy="11544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rgbClr val="EAFF6A"/>
                </a:solidFill>
                <a:latin typeface="DM Sans"/>
                <a:ea typeface="DM Sans"/>
                <a:cs typeface="DM Sans"/>
                <a:sym typeface="DM Sans"/>
              </a:rPr>
              <a:t>Scripts, módulos, paquetes y manejo de archivos</a:t>
            </a:r>
            <a:endParaRPr b="1" sz="3500">
              <a:solidFill>
                <a:srgbClr val="EAFF6A"/>
              </a:solidFill>
              <a:latin typeface="DM Sans"/>
              <a:ea typeface="DM Sans"/>
              <a:cs typeface="DM Sans"/>
              <a:sym typeface="DM Sans"/>
            </a:endParaRPr>
          </a:p>
        </p:txBody>
      </p:sp>
      <p:sp>
        <p:nvSpPr>
          <p:cNvPr id="769" name="Google Shape;769;p146"/>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800">
                <a:solidFill>
                  <a:schemeClr val="lt1"/>
                </a:solidFill>
                <a:latin typeface="DM Sans"/>
                <a:ea typeface="DM Sans"/>
                <a:cs typeface="DM Sans"/>
                <a:sym typeface="DM Sans"/>
              </a:rPr>
              <a:t>Guía</a:t>
            </a:r>
            <a:r>
              <a:rPr lang="es" sz="1800">
                <a:solidFill>
                  <a:schemeClr val="lt1"/>
                </a:solidFill>
                <a:latin typeface="DM Sans"/>
                <a:ea typeface="DM Sans"/>
                <a:cs typeface="DM Sans"/>
                <a:sym typeface="DM Sans"/>
              </a:rPr>
              <a:t> complementaria - Parte 8</a:t>
            </a:r>
            <a:endParaRPr sz="1600">
              <a:solidFill>
                <a:schemeClr val="lt1"/>
              </a:solidFill>
              <a:latin typeface="DM Sans"/>
              <a:ea typeface="DM Sans"/>
              <a:cs typeface="DM Sans"/>
              <a:sym typeface="DM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47"/>
          <p:cNvSpPr txBox="1"/>
          <p:nvPr/>
        </p:nvSpPr>
        <p:spPr>
          <a:xfrm>
            <a:off x="419350" y="879250"/>
            <a:ext cx="5742600" cy="1597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3400">
                <a:solidFill>
                  <a:schemeClr val="dk1"/>
                </a:solidFill>
                <a:latin typeface="DM Sans"/>
                <a:ea typeface="DM Sans"/>
                <a:cs typeface="DM Sans"/>
                <a:sym typeface="DM Sans"/>
              </a:rPr>
              <a:t>Actividad 1</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3400">
                <a:solidFill>
                  <a:srgbClr val="595959"/>
                </a:solidFill>
                <a:latin typeface="DM Sans"/>
                <a:ea typeface="DM Sans"/>
                <a:cs typeface="DM Sans"/>
                <a:sym typeface="DM Sans"/>
              </a:rPr>
              <a:t>Registrando gastos</a:t>
            </a:r>
            <a:endParaRPr sz="1050">
              <a:solidFill>
                <a:srgbClr val="98C379"/>
              </a:solidFill>
              <a:highlight>
                <a:srgbClr val="23272E"/>
              </a:highlight>
              <a:latin typeface="Courier New"/>
              <a:ea typeface="Courier New"/>
              <a:cs typeface="Courier New"/>
              <a:sym typeface="Courier New"/>
            </a:endParaRPr>
          </a:p>
          <a:p>
            <a:pPr indent="0" lvl="0" marL="0" rtl="0" algn="l">
              <a:lnSpc>
                <a:spcPct val="90000"/>
              </a:lnSpc>
              <a:spcBef>
                <a:spcPts val="0"/>
              </a:spcBef>
              <a:spcAft>
                <a:spcPts val="0"/>
              </a:spcAft>
              <a:buNone/>
            </a:pPr>
            <a:r>
              <a:t/>
            </a:r>
            <a:endParaRPr b="1" sz="3400">
              <a:solidFill>
                <a:srgbClr val="595959"/>
              </a:solidFill>
              <a:latin typeface="DM Sans"/>
              <a:ea typeface="DM Sans"/>
              <a:cs typeface="DM Sans"/>
              <a:sym typeface="DM Sans"/>
            </a:endParaRPr>
          </a:p>
        </p:txBody>
      </p:sp>
      <p:sp>
        <p:nvSpPr>
          <p:cNvPr id="775" name="Google Shape;775;p147"/>
          <p:cNvSpPr txBox="1"/>
          <p:nvPr/>
        </p:nvSpPr>
        <p:spPr>
          <a:xfrm>
            <a:off x="504200" y="1972100"/>
            <a:ext cx="5742600" cy="2466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Escribe un programa en Python que permita a un usuario registrar sus gastos diarios en un archivo de texto llamado "gastos.txt". El programa debe permitir al usuario ingresar la descripción del gasto y la cantidad gastada. Luego, debe guardar estos datos en el archivo en el siguiente formato:</a:t>
            </a:r>
            <a:endParaRPr sz="1250">
              <a:solidFill>
                <a:schemeClr val="dk1"/>
              </a:solidFill>
              <a:highlight>
                <a:schemeClr val="lt1"/>
              </a:highlight>
              <a:latin typeface="DM Sans"/>
              <a:ea typeface="DM Sans"/>
              <a:cs typeface="DM Sans"/>
              <a:sym typeface="DM Sans"/>
            </a:endParaRPr>
          </a:p>
          <a:p>
            <a:pPr indent="0" lvl="0" marL="0" rtl="0" algn="l">
              <a:lnSpc>
                <a:spcPct val="135714"/>
              </a:lnSpc>
              <a:spcBef>
                <a:spcPts val="0"/>
              </a:spcBef>
              <a:spcAft>
                <a:spcPts val="0"/>
              </a:spcAft>
              <a:buClr>
                <a:schemeClr val="dk1"/>
              </a:buClr>
              <a:buSzPts val="1100"/>
              <a:buFont typeface="Arial"/>
              <a:buNone/>
            </a:pPr>
            <a:r>
              <a:t/>
            </a:r>
            <a:endParaRPr sz="1250">
              <a:solidFill>
                <a:schemeClr val="dk1"/>
              </a:solidFill>
              <a:highlight>
                <a:schemeClr val="lt1"/>
              </a:highlight>
              <a:latin typeface="DM Sans"/>
              <a:ea typeface="DM Sans"/>
              <a:cs typeface="DM Sans"/>
              <a:sym typeface="DM Sans"/>
            </a:endParaRPr>
          </a:p>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"Fecha: {fecha} - Descripción: {descripción} - Cantidad: {cantidad}"</a:t>
            </a:r>
            <a:endParaRPr sz="1250">
              <a:solidFill>
                <a:schemeClr val="dk1"/>
              </a:solidFill>
              <a:highlight>
                <a:schemeClr val="lt1"/>
              </a:highlight>
              <a:latin typeface="DM Sans"/>
              <a:ea typeface="DM Sans"/>
              <a:cs typeface="DM Sans"/>
              <a:sym typeface="DM Sans"/>
            </a:endParaRPr>
          </a:p>
          <a:p>
            <a:pPr indent="0" lvl="0" marL="0" rtl="0" algn="l">
              <a:lnSpc>
                <a:spcPct val="135714"/>
              </a:lnSpc>
              <a:spcBef>
                <a:spcPts val="0"/>
              </a:spcBef>
              <a:spcAft>
                <a:spcPts val="0"/>
              </a:spcAft>
              <a:buClr>
                <a:schemeClr val="dk1"/>
              </a:buClr>
              <a:buSzPts val="1100"/>
              <a:buFont typeface="Arial"/>
              <a:buNone/>
            </a:pPr>
            <a:r>
              <a:t/>
            </a:r>
            <a:endParaRPr sz="1250">
              <a:solidFill>
                <a:schemeClr val="dk1"/>
              </a:solidFill>
              <a:highlight>
                <a:schemeClr val="lt1"/>
              </a:highlight>
              <a:latin typeface="DM Sans"/>
              <a:ea typeface="DM Sans"/>
              <a:cs typeface="DM Sans"/>
              <a:sym typeface="DM Sans"/>
            </a:endParaRPr>
          </a:p>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Donde fecha es la fecha actual y descripción y cantidad son los datos ingresados por el usuario.</a:t>
            </a:r>
            <a:endParaRPr sz="1250">
              <a:solidFill>
                <a:schemeClr val="dk1"/>
              </a:solidFill>
              <a:highlight>
                <a:schemeClr val="lt1"/>
              </a:highlight>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48"/>
          <p:cNvSpPr txBox="1"/>
          <p:nvPr/>
        </p:nvSpPr>
        <p:spPr>
          <a:xfrm>
            <a:off x="419350" y="879250"/>
            <a:ext cx="7535400" cy="1597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3400">
                <a:solidFill>
                  <a:schemeClr val="dk1"/>
                </a:solidFill>
                <a:latin typeface="DM Sans"/>
                <a:ea typeface="DM Sans"/>
                <a:cs typeface="DM Sans"/>
                <a:sym typeface="DM Sans"/>
              </a:rPr>
              <a:t>Actividad 2</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3400">
                <a:solidFill>
                  <a:srgbClr val="595959"/>
                </a:solidFill>
                <a:latin typeface="DM Sans"/>
                <a:ea typeface="DM Sans"/>
                <a:cs typeface="DM Sans"/>
                <a:sym typeface="DM Sans"/>
              </a:rPr>
              <a:t>Gestión de tareas pendientes (Con persistencia de datos)</a:t>
            </a:r>
            <a:endParaRPr b="1" sz="3400">
              <a:solidFill>
                <a:srgbClr val="595959"/>
              </a:solidFill>
              <a:latin typeface="DM Sans"/>
              <a:ea typeface="DM Sans"/>
              <a:cs typeface="DM Sans"/>
              <a:sym typeface="DM Sans"/>
            </a:endParaRPr>
          </a:p>
        </p:txBody>
      </p:sp>
      <p:sp>
        <p:nvSpPr>
          <p:cNvPr id="781" name="Google Shape;781;p148"/>
          <p:cNvSpPr txBox="1"/>
          <p:nvPr/>
        </p:nvSpPr>
        <p:spPr>
          <a:xfrm>
            <a:off x="461775" y="2678501"/>
            <a:ext cx="4039200" cy="1421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Basándonos</a:t>
            </a:r>
            <a:r>
              <a:rPr lang="es" sz="1250">
                <a:solidFill>
                  <a:schemeClr val="dk1"/>
                </a:solidFill>
                <a:highlight>
                  <a:schemeClr val="lt1"/>
                </a:highlight>
                <a:latin typeface="DM Sans"/>
                <a:ea typeface="DM Sans"/>
                <a:cs typeface="DM Sans"/>
                <a:sym typeface="DM Sans"/>
              </a:rPr>
              <a:t> en el ejercicio 1 de funciones, edita el </a:t>
            </a:r>
            <a:r>
              <a:rPr lang="es" sz="1250">
                <a:solidFill>
                  <a:schemeClr val="dk1"/>
                </a:solidFill>
                <a:highlight>
                  <a:schemeClr val="lt1"/>
                </a:highlight>
                <a:latin typeface="DM Sans"/>
                <a:ea typeface="DM Sans"/>
                <a:cs typeface="DM Sans"/>
                <a:sym typeface="DM Sans"/>
              </a:rPr>
              <a:t>código</a:t>
            </a:r>
            <a:r>
              <a:rPr lang="es" sz="1250">
                <a:solidFill>
                  <a:schemeClr val="dk1"/>
                </a:solidFill>
                <a:highlight>
                  <a:schemeClr val="lt1"/>
                </a:highlight>
                <a:latin typeface="DM Sans"/>
                <a:ea typeface="DM Sans"/>
                <a:cs typeface="DM Sans"/>
                <a:sym typeface="DM Sans"/>
              </a:rPr>
              <a:t> para que</a:t>
            </a:r>
            <a:endParaRPr sz="1250">
              <a:solidFill>
                <a:schemeClr val="dk1"/>
              </a:solidFill>
              <a:highlight>
                <a:schemeClr val="lt1"/>
              </a:highlight>
              <a:latin typeface="DM Sans"/>
              <a:ea typeface="DM Sans"/>
              <a:cs typeface="DM Sans"/>
              <a:sym typeface="DM Sans"/>
            </a:endParaRPr>
          </a:p>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el programa guarde el listado de tareas en un json al terminar la </a:t>
            </a:r>
            <a:r>
              <a:rPr lang="es" sz="1250">
                <a:solidFill>
                  <a:schemeClr val="dk1"/>
                </a:solidFill>
                <a:highlight>
                  <a:schemeClr val="lt1"/>
                </a:highlight>
                <a:latin typeface="DM Sans"/>
                <a:ea typeface="DM Sans"/>
                <a:cs typeface="DM Sans"/>
                <a:sym typeface="DM Sans"/>
              </a:rPr>
              <a:t>ejecución</a:t>
            </a:r>
            <a:r>
              <a:rPr lang="es" sz="1250">
                <a:solidFill>
                  <a:schemeClr val="dk1"/>
                </a:solidFill>
                <a:highlight>
                  <a:schemeClr val="lt1"/>
                </a:highlight>
                <a:latin typeface="DM Sans"/>
                <a:ea typeface="DM Sans"/>
                <a:cs typeface="DM Sans"/>
                <a:sym typeface="DM Sans"/>
              </a:rPr>
              <a:t> del programa y</a:t>
            </a:r>
            <a:endParaRPr sz="1250">
              <a:solidFill>
                <a:schemeClr val="dk1"/>
              </a:solidFill>
              <a:highlight>
                <a:schemeClr val="lt1"/>
              </a:highlight>
              <a:latin typeface="DM Sans"/>
              <a:ea typeface="DM Sans"/>
              <a:cs typeface="DM Sans"/>
              <a:sym typeface="DM Sans"/>
            </a:endParaRPr>
          </a:p>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lo recupere al iniciarse el mismo.</a:t>
            </a:r>
            <a:endParaRPr sz="1250">
              <a:solidFill>
                <a:schemeClr val="dk1"/>
              </a:solidFill>
              <a:highlight>
                <a:schemeClr val="lt1"/>
              </a:highlight>
              <a:latin typeface="DM Sans"/>
              <a:ea typeface="DM Sans"/>
              <a:cs typeface="DM Sans"/>
              <a:sym typeface="DM Sans"/>
            </a:endParaRPr>
          </a:p>
        </p:txBody>
      </p:sp>
      <p:sp>
        <p:nvSpPr>
          <p:cNvPr id="782" name="Google Shape;782;p148"/>
          <p:cNvSpPr txBox="1"/>
          <p:nvPr/>
        </p:nvSpPr>
        <p:spPr>
          <a:xfrm>
            <a:off x="4572000" y="2678500"/>
            <a:ext cx="4065000" cy="1847100"/>
          </a:xfrm>
          <a:prstGeom prst="rect">
            <a:avLst/>
          </a:prstGeom>
          <a:noFill/>
          <a:ln cap="flat" cmpd="sng" w="9525">
            <a:solidFill>
              <a:srgbClr val="EAFF6A"/>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 sz="1200">
                <a:solidFill>
                  <a:schemeClr val="dk1"/>
                </a:solidFill>
                <a:latin typeface="DM Sans"/>
                <a:ea typeface="DM Sans"/>
                <a:cs typeface="DM Sans"/>
                <a:sym typeface="DM Sans"/>
              </a:rPr>
              <a:t>Notas actividad 2</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 sz="1200">
                <a:solidFill>
                  <a:schemeClr val="dk2"/>
                </a:solidFill>
                <a:latin typeface="DM Sans"/>
                <a:ea typeface="DM Sans"/>
                <a:cs typeface="DM Sans"/>
                <a:sym typeface="DM Sans"/>
              </a:rPr>
              <a:t>Aclaraciones</a:t>
            </a:r>
            <a:endParaRPr sz="1200">
              <a:solidFill>
                <a:schemeClr val="dk2"/>
              </a:solidFill>
              <a:latin typeface="DM Sans"/>
              <a:ea typeface="DM Sans"/>
              <a:cs typeface="DM Sans"/>
              <a:sym typeface="DM Sans"/>
            </a:endParaRPr>
          </a:p>
          <a:p>
            <a:pPr indent="0" lvl="0" marL="450000" rtl="0" algn="l">
              <a:spcBef>
                <a:spcPts val="0"/>
              </a:spcBef>
              <a:spcAft>
                <a:spcPts val="0"/>
              </a:spcAft>
              <a:buNone/>
            </a:pPr>
            <a:r>
              <a:t/>
            </a:r>
            <a:endParaRPr sz="1200">
              <a:solidFill>
                <a:schemeClr val="dk2"/>
              </a:solidFill>
              <a:latin typeface="DM Sans"/>
              <a:ea typeface="DM Sans"/>
              <a:cs typeface="DM Sans"/>
              <a:sym typeface="DM Sans"/>
            </a:endParaRPr>
          </a:p>
          <a:p>
            <a:pPr indent="0" lvl="0" marL="450000" rtl="0" algn="l">
              <a:spcBef>
                <a:spcPts val="0"/>
              </a:spcBef>
              <a:spcAft>
                <a:spcPts val="0"/>
              </a:spcAft>
              <a:buNone/>
            </a:pPr>
            <a:r>
              <a:rPr lang="es" sz="1200">
                <a:solidFill>
                  <a:schemeClr val="dk2"/>
                </a:solidFill>
                <a:latin typeface="DM Sans"/>
                <a:ea typeface="DM Sans"/>
                <a:cs typeface="DM Sans"/>
                <a:sym typeface="DM Sans"/>
              </a:rPr>
              <a:t>Ten en cuenta que el modo read del open genera un error al querer abrir un archivo que no existe.</a:t>
            </a:r>
            <a:endParaRPr sz="1200">
              <a:solidFill>
                <a:schemeClr val="dk2"/>
              </a:solidFill>
              <a:latin typeface="DM Sans"/>
              <a:ea typeface="DM Sans"/>
              <a:cs typeface="DM Sans"/>
              <a:sym typeface="DM Sans"/>
            </a:endParaRPr>
          </a:p>
          <a:p>
            <a:pPr indent="0" lvl="0" marL="450000" rtl="0" algn="l">
              <a:spcBef>
                <a:spcPts val="0"/>
              </a:spcBef>
              <a:spcAft>
                <a:spcPts val="0"/>
              </a:spcAft>
              <a:buNone/>
            </a:pPr>
            <a:r>
              <a:rPr lang="es" sz="1200">
                <a:solidFill>
                  <a:schemeClr val="dk2"/>
                </a:solidFill>
                <a:latin typeface="DM Sans"/>
                <a:ea typeface="DM Sans"/>
                <a:cs typeface="DM Sans"/>
                <a:sym typeface="DM Sans"/>
              </a:rPr>
              <a:t> Y, a diferencia del read en los txt, el json.load también genera un error si el archivo no tiene nada.</a:t>
            </a:r>
            <a:endParaRPr sz="1200">
              <a:solidFill>
                <a:schemeClr val="dk2"/>
              </a:solidFill>
              <a:latin typeface="DM Sans"/>
              <a:ea typeface="DM Sans"/>
              <a:cs typeface="DM Sans"/>
              <a:sym typeface="DM Sans"/>
            </a:endParaRPr>
          </a:p>
        </p:txBody>
      </p:sp>
      <p:grpSp>
        <p:nvGrpSpPr>
          <p:cNvPr id="783" name="Google Shape;783;p148"/>
          <p:cNvGrpSpPr/>
          <p:nvPr/>
        </p:nvGrpSpPr>
        <p:grpSpPr>
          <a:xfrm>
            <a:off x="4572001" y="2735672"/>
            <a:ext cx="465285" cy="465285"/>
            <a:chOff x="4202550" y="994173"/>
            <a:chExt cx="738900" cy="738900"/>
          </a:xfrm>
        </p:grpSpPr>
        <p:sp>
          <p:nvSpPr>
            <p:cNvPr id="784" name="Google Shape;784;p148"/>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785" name="Google Shape;785;p148" title="ícono de codertips"/>
            <p:cNvPicPr preferRelativeResize="0"/>
            <p:nvPr/>
          </p:nvPicPr>
          <p:blipFill>
            <a:blip r:embed="rId3">
              <a:alphaModFix/>
            </a:blip>
            <a:stretch>
              <a:fillRect/>
            </a:stretch>
          </p:blipFill>
          <p:spPr>
            <a:xfrm>
              <a:off x="4346700" y="1138325"/>
              <a:ext cx="450600" cy="450600"/>
            </a:xfrm>
            <a:prstGeom prst="rect">
              <a:avLst/>
            </a:prstGeom>
            <a:noFill/>
            <a:ln>
              <a:noFill/>
            </a:ln>
          </p:spPr>
        </p:pic>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49"/>
          <p:cNvSpPr txBox="1"/>
          <p:nvPr/>
        </p:nvSpPr>
        <p:spPr>
          <a:xfrm>
            <a:off x="419350" y="879250"/>
            <a:ext cx="5742600" cy="1597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3400">
                <a:solidFill>
                  <a:schemeClr val="dk1"/>
                </a:solidFill>
                <a:latin typeface="DM Sans"/>
                <a:ea typeface="DM Sans"/>
                <a:cs typeface="DM Sans"/>
                <a:sym typeface="DM Sans"/>
              </a:rPr>
              <a:t>Actividad 3</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3400">
                <a:solidFill>
                  <a:srgbClr val="595959"/>
                </a:solidFill>
                <a:latin typeface="DM Sans"/>
                <a:ea typeface="DM Sans"/>
                <a:cs typeface="DM Sans"/>
                <a:sym typeface="DM Sans"/>
              </a:rPr>
              <a:t>Registro de calificaciones</a:t>
            </a:r>
            <a:endParaRPr sz="1050">
              <a:solidFill>
                <a:srgbClr val="98C379"/>
              </a:solidFill>
              <a:highlight>
                <a:srgbClr val="23272E"/>
              </a:highlight>
              <a:latin typeface="Courier New"/>
              <a:ea typeface="Courier New"/>
              <a:cs typeface="Courier New"/>
              <a:sym typeface="Courier New"/>
            </a:endParaRPr>
          </a:p>
          <a:p>
            <a:pPr indent="0" lvl="0" marL="0" rtl="0" algn="l">
              <a:lnSpc>
                <a:spcPct val="90000"/>
              </a:lnSpc>
              <a:spcBef>
                <a:spcPts val="0"/>
              </a:spcBef>
              <a:spcAft>
                <a:spcPts val="0"/>
              </a:spcAft>
              <a:buNone/>
            </a:pPr>
            <a:r>
              <a:t/>
            </a:r>
            <a:endParaRPr b="1" sz="3400">
              <a:solidFill>
                <a:srgbClr val="595959"/>
              </a:solidFill>
              <a:latin typeface="DM Sans"/>
              <a:ea typeface="DM Sans"/>
              <a:cs typeface="DM Sans"/>
              <a:sym typeface="DM Sans"/>
            </a:endParaRPr>
          </a:p>
        </p:txBody>
      </p:sp>
      <p:sp>
        <p:nvSpPr>
          <p:cNvPr id="791" name="Google Shape;791;p149"/>
          <p:cNvSpPr txBox="1"/>
          <p:nvPr/>
        </p:nvSpPr>
        <p:spPr>
          <a:xfrm>
            <a:off x="419350" y="2056950"/>
            <a:ext cx="4152600" cy="2727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Escribe un programa que permita a un profesor registrar las calificaciones de sus estudiantes en un archivo json llamado "calificaciones.json".</a:t>
            </a:r>
            <a:endParaRPr sz="1250">
              <a:solidFill>
                <a:schemeClr val="dk1"/>
              </a:solidFill>
              <a:highlight>
                <a:schemeClr val="lt1"/>
              </a:highlight>
              <a:latin typeface="DM Sans"/>
              <a:ea typeface="DM Sans"/>
              <a:cs typeface="DM Sans"/>
              <a:sym typeface="DM Sans"/>
            </a:endParaRPr>
          </a:p>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El programa debe permitir al profesor ingresar nombres de estudiantes y sus calificaciones. Luego, debe guardar estos datos en el archivo cuando termine el programa para</a:t>
            </a:r>
            <a:endParaRPr sz="1250">
              <a:solidFill>
                <a:schemeClr val="dk1"/>
              </a:solidFill>
              <a:highlight>
                <a:schemeClr val="lt1"/>
              </a:highlight>
              <a:latin typeface="DM Sans"/>
              <a:ea typeface="DM Sans"/>
              <a:cs typeface="DM Sans"/>
              <a:sym typeface="DM Sans"/>
            </a:endParaRPr>
          </a:p>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persistir estos datos para futuras ejecuciones del programa. Utilizar los nombres de los alumnos como claves y las notas como valores.</a:t>
            </a:r>
            <a:endParaRPr sz="1250">
              <a:solidFill>
                <a:schemeClr val="dk1"/>
              </a:solidFill>
              <a:highlight>
                <a:schemeClr val="lt1"/>
              </a:highlight>
              <a:latin typeface="DM Sans"/>
              <a:ea typeface="DM Sans"/>
              <a:cs typeface="DM Sans"/>
              <a:sym typeface="DM Sans"/>
            </a:endParaRPr>
          </a:p>
        </p:txBody>
      </p:sp>
      <p:sp>
        <p:nvSpPr>
          <p:cNvPr id="792" name="Google Shape;792;p149"/>
          <p:cNvSpPr txBox="1"/>
          <p:nvPr/>
        </p:nvSpPr>
        <p:spPr>
          <a:xfrm>
            <a:off x="4752525" y="2117825"/>
            <a:ext cx="4065000" cy="1847100"/>
          </a:xfrm>
          <a:prstGeom prst="rect">
            <a:avLst/>
          </a:prstGeom>
          <a:noFill/>
          <a:ln cap="flat" cmpd="sng" w="9525">
            <a:solidFill>
              <a:srgbClr val="EAFF6A"/>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 sz="1200">
                <a:solidFill>
                  <a:schemeClr val="dk1"/>
                </a:solidFill>
                <a:latin typeface="DM Sans"/>
                <a:ea typeface="DM Sans"/>
                <a:cs typeface="DM Sans"/>
                <a:sym typeface="DM Sans"/>
              </a:rPr>
              <a:t>Notas actividad 3</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 sz="1200">
                <a:solidFill>
                  <a:schemeClr val="dk2"/>
                </a:solidFill>
                <a:latin typeface="DM Sans"/>
                <a:ea typeface="DM Sans"/>
                <a:cs typeface="DM Sans"/>
                <a:sym typeface="DM Sans"/>
              </a:rPr>
              <a:t>Aclaraciones</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 sz="1200">
                <a:solidFill>
                  <a:srgbClr val="595959"/>
                </a:solidFill>
                <a:latin typeface="DM Sans"/>
                <a:ea typeface="DM Sans"/>
                <a:cs typeface="DM Sans"/>
                <a:sym typeface="DM Sans"/>
              </a:rPr>
              <a:t>Ten en cuenta que el modo read del open genera un error al querer abrir un archivo que no existe.</a:t>
            </a:r>
            <a:endParaRPr sz="1200">
              <a:solidFill>
                <a:srgbClr val="595959"/>
              </a:solidFill>
              <a:latin typeface="DM Sans"/>
              <a:ea typeface="DM Sans"/>
              <a:cs typeface="DM Sans"/>
              <a:sym typeface="DM Sans"/>
            </a:endParaRPr>
          </a:p>
          <a:p>
            <a:pPr indent="0" lvl="0" marL="450000" rtl="0" algn="l">
              <a:spcBef>
                <a:spcPts val="0"/>
              </a:spcBef>
              <a:spcAft>
                <a:spcPts val="0"/>
              </a:spcAft>
              <a:buNone/>
            </a:pPr>
            <a:r>
              <a:rPr lang="es" sz="1200">
                <a:solidFill>
                  <a:srgbClr val="595959"/>
                </a:solidFill>
                <a:latin typeface="DM Sans"/>
                <a:ea typeface="DM Sans"/>
                <a:cs typeface="DM Sans"/>
                <a:sym typeface="DM Sans"/>
              </a:rPr>
              <a:t> Y, a diferencia del read en los txt, el json.load también genera un error si el archivo no tiene nada.</a:t>
            </a:r>
            <a:endParaRPr b="1" sz="1200">
              <a:solidFill>
                <a:schemeClr val="dk1"/>
              </a:solidFill>
              <a:latin typeface="DM Sans"/>
              <a:ea typeface="DM Sans"/>
              <a:cs typeface="DM Sans"/>
              <a:sym typeface="DM Sans"/>
            </a:endParaRPr>
          </a:p>
        </p:txBody>
      </p:sp>
      <p:grpSp>
        <p:nvGrpSpPr>
          <p:cNvPr id="793" name="Google Shape;793;p149"/>
          <p:cNvGrpSpPr/>
          <p:nvPr/>
        </p:nvGrpSpPr>
        <p:grpSpPr>
          <a:xfrm>
            <a:off x="4752526" y="2179347"/>
            <a:ext cx="465285" cy="465285"/>
            <a:chOff x="4202550" y="994173"/>
            <a:chExt cx="738900" cy="738900"/>
          </a:xfrm>
        </p:grpSpPr>
        <p:sp>
          <p:nvSpPr>
            <p:cNvPr id="794" name="Google Shape;794;p149"/>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795" name="Google Shape;795;p149" title="ícono de codertips"/>
            <p:cNvPicPr preferRelativeResize="0"/>
            <p:nvPr/>
          </p:nvPicPr>
          <p:blipFill>
            <a:blip r:embed="rId3">
              <a:alphaModFix/>
            </a:blip>
            <a:stretch>
              <a:fillRect/>
            </a:stretch>
          </p:blipFill>
          <p:spPr>
            <a:xfrm>
              <a:off x="4346700" y="1138325"/>
              <a:ext cx="450600" cy="450600"/>
            </a:xfrm>
            <a:prstGeom prst="rect">
              <a:avLst/>
            </a:prstGeom>
            <a:noFill/>
            <a:ln>
              <a:noFill/>
            </a:ln>
          </p:spPr>
        </p:pic>
      </p:gr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150"/>
          <p:cNvSpPr txBox="1"/>
          <p:nvPr/>
        </p:nvSpPr>
        <p:spPr>
          <a:xfrm>
            <a:off x="419350" y="879250"/>
            <a:ext cx="5742600" cy="1597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3400">
                <a:solidFill>
                  <a:schemeClr val="dk1"/>
                </a:solidFill>
                <a:latin typeface="DM Sans"/>
                <a:ea typeface="DM Sans"/>
                <a:cs typeface="DM Sans"/>
                <a:sym typeface="DM Sans"/>
              </a:rPr>
              <a:t>Actividad 4</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Clr>
                <a:schemeClr val="dk1"/>
              </a:buClr>
              <a:buSzPts val="1100"/>
              <a:buFont typeface="Arial"/>
              <a:buNone/>
            </a:pPr>
            <a:r>
              <a:rPr b="1" lang="es" sz="3400">
                <a:solidFill>
                  <a:srgbClr val="595959"/>
                </a:solidFill>
                <a:latin typeface="DM Sans"/>
                <a:ea typeface="DM Sans"/>
                <a:cs typeface="DM Sans"/>
                <a:sym typeface="DM Sans"/>
              </a:rPr>
              <a:t>Metiendo a la bolsa</a:t>
            </a:r>
            <a:endParaRPr sz="1050">
              <a:solidFill>
                <a:srgbClr val="98C379"/>
              </a:solidFill>
              <a:highlight>
                <a:srgbClr val="23272E"/>
              </a:highlight>
              <a:latin typeface="Courier New"/>
              <a:ea typeface="Courier New"/>
              <a:cs typeface="Courier New"/>
              <a:sym typeface="Courier New"/>
            </a:endParaRPr>
          </a:p>
          <a:p>
            <a:pPr indent="0" lvl="0" marL="0" rtl="0" algn="l">
              <a:lnSpc>
                <a:spcPct val="90000"/>
              </a:lnSpc>
              <a:spcBef>
                <a:spcPts val="0"/>
              </a:spcBef>
              <a:spcAft>
                <a:spcPts val="0"/>
              </a:spcAft>
              <a:buNone/>
            </a:pPr>
            <a:r>
              <a:t/>
            </a:r>
            <a:endParaRPr b="1" sz="3400">
              <a:solidFill>
                <a:srgbClr val="595959"/>
              </a:solidFill>
              <a:latin typeface="DM Sans"/>
              <a:ea typeface="DM Sans"/>
              <a:cs typeface="DM Sans"/>
              <a:sym typeface="DM Sans"/>
            </a:endParaRPr>
          </a:p>
        </p:txBody>
      </p:sp>
      <p:sp>
        <p:nvSpPr>
          <p:cNvPr id="801" name="Google Shape;801;p150"/>
          <p:cNvSpPr txBox="1"/>
          <p:nvPr/>
        </p:nvSpPr>
        <p:spPr>
          <a:xfrm>
            <a:off x="532800" y="2228651"/>
            <a:ext cx="4039200" cy="899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Con las funciones de los ejercicios anteriores, sepáralas en 2 o </a:t>
            </a:r>
            <a:r>
              <a:rPr lang="es" sz="1250">
                <a:solidFill>
                  <a:schemeClr val="dk1"/>
                </a:solidFill>
                <a:highlight>
                  <a:schemeClr val="lt1"/>
                </a:highlight>
                <a:latin typeface="DM Sans"/>
                <a:ea typeface="DM Sans"/>
                <a:cs typeface="DM Sans"/>
                <a:sym typeface="DM Sans"/>
              </a:rPr>
              <a:t>más</a:t>
            </a:r>
            <a:r>
              <a:rPr lang="es" sz="1250">
                <a:solidFill>
                  <a:schemeClr val="dk1"/>
                </a:solidFill>
                <a:highlight>
                  <a:schemeClr val="lt1"/>
                </a:highlight>
                <a:latin typeface="DM Sans"/>
                <a:ea typeface="DM Sans"/>
                <a:cs typeface="DM Sans"/>
                <a:sym typeface="DM Sans"/>
              </a:rPr>
              <a:t> </a:t>
            </a:r>
            <a:r>
              <a:rPr lang="es" sz="1250">
                <a:solidFill>
                  <a:schemeClr val="dk1"/>
                </a:solidFill>
                <a:highlight>
                  <a:schemeClr val="lt1"/>
                </a:highlight>
                <a:latin typeface="DM Sans"/>
                <a:ea typeface="DM Sans"/>
                <a:cs typeface="DM Sans"/>
                <a:sym typeface="DM Sans"/>
              </a:rPr>
              <a:t>módulos</a:t>
            </a:r>
            <a:r>
              <a:rPr lang="es" sz="1250">
                <a:solidFill>
                  <a:schemeClr val="dk1"/>
                </a:solidFill>
                <a:highlight>
                  <a:schemeClr val="lt1"/>
                </a:highlight>
                <a:latin typeface="DM Sans"/>
                <a:ea typeface="DM Sans"/>
                <a:cs typeface="DM Sans"/>
                <a:sym typeface="DM Sans"/>
              </a:rPr>
              <a:t> y</a:t>
            </a:r>
            <a:endParaRPr sz="1250">
              <a:solidFill>
                <a:schemeClr val="dk1"/>
              </a:solidFill>
              <a:highlight>
                <a:schemeClr val="lt1"/>
              </a:highlight>
              <a:latin typeface="DM Sans"/>
              <a:ea typeface="DM Sans"/>
              <a:cs typeface="DM Sans"/>
              <a:sym typeface="DM Sans"/>
            </a:endParaRPr>
          </a:p>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genera un paquete que incluya estos </a:t>
            </a:r>
            <a:r>
              <a:rPr lang="es" sz="1250">
                <a:solidFill>
                  <a:schemeClr val="dk1"/>
                </a:solidFill>
                <a:highlight>
                  <a:schemeClr val="lt1"/>
                </a:highlight>
                <a:latin typeface="DM Sans"/>
                <a:ea typeface="DM Sans"/>
                <a:cs typeface="DM Sans"/>
                <a:sym typeface="DM Sans"/>
              </a:rPr>
              <a:t>módulos</a:t>
            </a:r>
            <a:r>
              <a:rPr lang="es" sz="1250">
                <a:solidFill>
                  <a:schemeClr val="dk1"/>
                </a:solidFill>
                <a:highlight>
                  <a:schemeClr val="lt1"/>
                </a:highlight>
                <a:latin typeface="DM Sans"/>
                <a:ea typeface="DM Sans"/>
                <a:cs typeface="DM Sans"/>
                <a:sym typeface="DM Sans"/>
              </a:rPr>
              <a:t>.</a:t>
            </a:r>
            <a:endParaRPr sz="1250">
              <a:solidFill>
                <a:schemeClr val="dk1"/>
              </a:solidFill>
              <a:highlight>
                <a:schemeClr val="lt1"/>
              </a:highlight>
              <a:latin typeface="DM Sans"/>
              <a:ea typeface="DM Sans"/>
              <a:cs typeface="DM Sans"/>
              <a:sym typeface="DM Sans"/>
            </a:endParaRPr>
          </a:p>
        </p:txBody>
      </p:sp>
      <p:sp>
        <p:nvSpPr>
          <p:cNvPr id="802" name="Google Shape;802;p150"/>
          <p:cNvSpPr txBox="1"/>
          <p:nvPr/>
        </p:nvSpPr>
        <p:spPr>
          <a:xfrm>
            <a:off x="4644525" y="2165000"/>
            <a:ext cx="4230900" cy="2427600"/>
          </a:xfrm>
          <a:prstGeom prst="rect">
            <a:avLst/>
          </a:prstGeom>
          <a:noFill/>
          <a:ln cap="flat" cmpd="sng" w="9525">
            <a:solidFill>
              <a:srgbClr val="EAFF6A"/>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 sz="1200">
                <a:solidFill>
                  <a:schemeClr val="dk1"/>
                </a:solidFill>
                <a:latin typeface="DM Sans"/>
                <a:ea typeface="DM Sans"/>
                <a:cs typeface="DM Sans"/>
                <a:sym typeface="DM Sans"/>
              </a:rPr>
              <a:t>Notas actividad 4</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 sz="1200">
                <a:solidFill>
                  <a:schemeClr val="dk2"/>
                </a:solidFill>
                <a:latin typeface="DM Sans"/>
                <a:ea typeface="DM Sans"/>
                <a:cs typeface="DM Sans"/>
                <a:sym typeface="DM Sans"/>
              </a:rPr>
              <a:t>Aclaraciones</a:t>
            </a:r>
            <a:endParaRPr sz="1200">
              <a:solidFill>
                <a:schemeClr val="dk2"/>
              </a:solidFill>
              <a:latin typeface="DM Sans"/>
              <a:ea typeface="DM Sans"/>
              <a:cs typeface="DM Sans"/>
              <a:sym typeface="DM Sans"/>
            </a:endParaRPr>
          </a:p>
          <a:p>
            <a:pPr indent="0" lvl="0" marL="450000" rtl="0" algn="l">
              <a:spcBef>
                <a:spcPts val="0"/>
              </a:spcBef>
              <a:spcAft>
                <a:spcPts val="0"/>
              </a:spcAft>
              <a:buClr>
                <a:schemeClr val="dk1"/>
              </a:buClr>
              <a:buSzPts val="1100"/>
              <a:buFont typeface="Arial"/>
              <a:buNone/>
            </a:pPr>
            <a:r>
              <a:t/>
            </a:r>
            <a:endParaRPr sz="1200">
              <a:solidFill>
                <a:schemeClr val="dk2"/>
              </a:solidFill>
              <a:latin typeface="DM Sans"/>
              <a:ea typeface="DM Sans"/>
              <a:cs typeface="DM Sans"/>
              <a:sym typeface="DM Sans"/>
            </a:endParaRPr>
          </a:p>
          <a:p>
            <a:pPr indent="0" lvl="0" marL="457200" rtl="0" algn="l">
              <a:lnSpc>
                <a:spcPct val="135714"/>
              </a:lnSpc>
              <a:spcBef>
                <a:spcPts val="0"/>
              </a:spcBef>
              <a:spcAft>
                <a:spcPts val="0"/>
              </a:spcAft>
              <a:buClr>
                <a:schemeClr val="dk1"/>
              </a:buClr>
              <a:buSzPts val="1100"/>
              <a:buFont typeface="Arial"/>
              <a:buNone/>
            </a:pPr>
            <a:r>
              <a:rPr lang="es" sz="1200">
                <a:solidFill>
                  <a:srgbClr val="595959"/>
                </a:solidFill>
                <a:latin typeface="DM Sans"/>
                <a:ea typeface="DM Sans"/>
                <a:cs typeface="DM Sans"/>
                <a:sym typeface="DM Sans"/>
              </a:rPr>
              <a:t>Recuerda que en los módulos deben ir solo código que sea de definición y, en caso de</a:t>
            </a:r>
            <a:endParaRPr sz="1200">
              <a:solidFill>
                <a:srgbClr val="595959"/>
              </a:solidFill>
              <a:latin typeface="DM Sans"/>
              <a:ea typeface="DM Sans"/>
              <a:cs typeface="DM Sans"/>
              <a:sym typeface="DM Sans"/>
            </a:endParaRPr>
          </a:p>
          <a:p>
            <a:pPr indent="0" lvl="0" marL="457200" rtl="0" algn="l">
              <a:lnSpc>
                <a:spcPct val="135714"/>
              </a:lnSpc>
              <a:spcBef>
                <a:spcPts val="0"/>
              </a:spcBef>
              <a:spcAft>
                <a:spcPts val="0"/>
              </a:spcAft>
              <a:buClr>
                <a:schemeClr val="dk1"/>
              </a:buClr>
              <a:buSzPts val="1100"/>
              <a:buFont typeface="Arial"/>
              <a:buNone/>
            </a:pPr>
            <a:r>
              <a:rPr lang="es" sz="1200">
                <a:solidFill>
                  <a:srgbClr val="595959"/>
                </a:solidFill>
                <a:latin typeface="DM Sans"/>
                <a:ea typeface="DM Sans"/>
                <a:cs typeface="DM Sans"/>
                <a:sym typeface="DM Sans"/>
              </a:rPr>
              <a:t>querer agregar código de ejecución en alguno de los módulos, debe agregarse dentro de la siguiente condicional</a:t>
            </a:r>
            <a:endParaRPr sz="1200">
              <a:solidFill>
                <a:srgbClr val="595959"/>
              </a:solidFill>
              <a:latin typeface="DM Sans"/>
              <a:ea typeface="DM Sans"/>
              <a:cs typeface="DM Sans"/>
              <a:sym typeface="DM Sans"/>
            </a:endParaRPr>
          </a:p>
          <a:p>
            <a:pPr indent="0" lvl="0" marL="457200" rtl="0" algn="l">
              <a:lnSpc>
                <a:spcPct val="135714"/>
              </a:lnSpc>
              <a:spcBef>
                <a:spcPts val="0"/>
              </a:spcBef>
              <a:spcAft>
                <a:spcPts val="0"/>
              </a:spcAft>
              <a:buClr>
                <a:schemeClr val="dk1"/>
              </a:buClr>
              <a:buSzPts val="1100"/>
              <a:buFont typeface="Arial"/>
              <a:buNone/>
            </a:pPr>
            <a:r>
              <a:t/>
            </a:r>
            <a:endParaRPr sz="1200">
              <a:solidFill>
                <a:srgbClr val="595959"/>
              </a:solidFill>
              <a:latin typeface="DM Sans"/>
              <a:ea typeface="DM Sans"/>
              <a:cs typeface="DM Sans"/>
              <a:sym typeface="DM Sans"/>
            </a:endParaRPr>
          </a:p>
          <a:p>
            <a:pPr indent="0" lvl="0" marL="457200" rtl="0" algn="l">
              <a:lnSpc>
                <a:spcPct val="135714"/>
              </a:lnSpc>
              <a:spcBef>
                <a:spcPts val="0"/>
              </a:spcBef>
              <a:spcAft>
                <a:spcPts val="0"/>
              </a:spcAft>
              <a:buClr>
                <a:schemeClr val="dk1"/>
              </a:buClr>
              <a:buSzPts val="1100"/>
              <a:buFont typeface="Arial"/>
              <a:buNone/>
            </a:pPr>
            <a:r>
              <a:rPr lang="es" sz="1200">
                <a:solidFill>
                  <a:srgbClr val="595959"/>
                </a:solidFill>
                <a:latin typeface="DM Sans"/>
                <a:ea typeface="DM Sans"/>
                <a:cs typeface="DM Sans"/>
                <a:sym typeface="DM Sans"/>
              </a:rPr>
              <a:t>if __name__ == '__main__':</a:t>
            </a:r>
            <a:endParaRPr sz="1200">
              <a:solidFill>
                <a:srgbClr val="595959"/>
              </a:solidFill>
              <a:latin typeface="DM Sans"/>
              <a:ea typeface="DM Sans"/>
              <a:cs typeface="DM Sans"/>
              <a:sym typeface="DM Sans"/>
            </a:endParaRPr>
          </a:p>
        </p:txBody>
      </p:sp>
      <p:grpSp>
        <p:nvGrpSpPr>
          <p:cNvPr id="803" name="Google Shape;803;p150"/>
          <p:cNvGrpSpPr/>
          <p:nvPr/>
        </p:nvGrpSpPr>
        <p:grpSpPr>
          <a:xfrm>
            <a:off x="4688702" y="2265122"/>
            <a:ext cx="484275" cy="465285"/>
            <a:chOff x="4202550" y="994173"/>
            <a:chExt cx="738900" cy="738900"/>
          </a:xfrm>
        </p:grpSpPr>
        <p:sp>
          <p:nvSpPr>
            <p:cNvPr id="804" name="Google Shape;804;p150"/>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805" name="Google Shape;805;p150" title="ícono de codertips"/>
            <p:cNvPicPr preferRelativeResize="0"/>
            <p:nvPr/>
          </p:nvPicPr>
          <p:blipFill>
            <a:blip r:embed="rId3">
              <a:alphaModFix/>
            </a:blip>
            <a:stretch>
              <a:fillRect/>
            </a:stretch>
          </p:blipFill>
          <p:spPr>
            <a:xfrm>
              <a:off x="4346700" y="1138325"/>
              <a:ext cx="450600" cy="450600"/>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88"/>
          <p:cNvSpPr txBox="1"/>
          <p:nvPr/>
        </p:nvSpPr>
        <p:spPr>
          <a:xfrm>
            <a:off x="4826050" y="2166600"/>
            <a:ext cx="4065000" cy="1662300"/>
          </a:xfrm>
          <a:prstGeom prst="rect">
            <a:avLst/>
          </a:prstGeom>
          <a:noFill/>
          <a:ln cap="flat" cmpd="sng" w="9525">
            <a:solidFill>
              <a:srgbClr val="EAFF6A"/>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 sz="1200">
                <a:solidFill>
                  <a:schemeClr val="dk1"/>
                </a:solidFill>
                <a:latin typeface="DM Sans"/>
                <a:ea typeface="DM Sans"/>
                <a:cs typeface="DM Sans"/>
                <a:sym typeface="DM Sans"/>
              </a:rPr>
              <a:t>Notas actividad 3</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 sz="1200">
                <a:solidFill>
                  <a:srgbClr val="595959"/>
                </a:solidFill>
                <a:latin typeface="DM Sans"/>
                <a:ea typeface="DM Sans"/>
                <a:cs typeface="DM Sans"/>
                <a:sym typeface="DM Sans"/>
              </a:rPr>
              <a:t>Aclaraciones</a:t>
            </a:r>
            <a:endParaRPr sz="1200">
              <a:solidFill>
                <a:srgbClr val="595959"/>
              </a:solidFill>
              <a:latin typeface="DM Sans"/>
              <a:ea typeface="DM Sans"/>
              <a:cs typeface="DM Sans"/>
              <a:sym typeface="DM Sans"/>
            </a:endParaRPr>
          </a:p>
          <a:p>
            <a:pPr indent="0" lvl="0" marL="450000" rtl="0" algn="l">
              <a:spcBef>
                <a:spcPts val="0"/>
              </a:spcBef>
              <a:spcAft>
                <a:spcPts val="0"/>
              </a:spcAft>
              <a:buNone/>
            </a:pPr>
            <a:r>
              <a:t/>
            </a:r>
            <a:endParaRPr sz="1200">
              <a:solidFill>
                <a:srgbClr val="595959"/>
              </a:solidFill>
              <a:latin typeface="DM Sans"/>
              <a:ea typeface="DM Sans"/>
              <a:cs typeface="DM Sans"/>
              <a:sym typeface="DM Sans"/>
            </a:endParaRPr>
          </a:p>
          <a:p>
            <a:pPr indent="0" lvl="0" marL="450000" rtl="0" algn="l">
              <a:spcBef>
                <a:spcPts val="0"/>
              </a:spcBef>
              <a:spcAft>
                <a:spcPts val="0"/>
              </a:spcAft>
              <a:buNone/>
            </a:pPr>
            <a:r>
              <a:rPr lang="es" sz="1200">
                <a:solidFill>
                  <a:srgbClr val="595959"/>
                </a:solidFill>
                <a:latin typeface="DM Sans"/>
                <a:ea typeface="DM Sans"/>
                <a:cs typeface="DM Sans"/>
                <a:sym typeface="DM Sans"/>
              </a:rPr>
              <a:t>Corrobora que el índice que solicitas al usuario no exceda los índices que maneja la lista de números enteros.</a:t>
            </a:r>
            <a:endParaRPr sz="1200">
              <a:solidFill>
                <a:srgbClr val="595959"/>
              </a:solidFill>
              <a:latin typeface="DM Sans"/>
              <a:ea typeface="DM Sans"/>
              <a:cs typeface="DM Sans"/>
              <a:sym typeface="DM Sans"/>
            </a:endParaRPr>
          </a:p>
          <a:p>
            <a:pPr indent="0" lvl="0" marL="450000" rtl="0" algn="l">
              <a:spcBef>
                <a:spcPts val="0"/>
              </a:spcBef>
              <a:spcAft>
                <a:spcPts val="0"/>
              </a:spcAft>
              <a:buNone/>
            </a:pPr>
            <a:r>
              <a:rPr lang="es" sz="1200">
                <a:solidFill>
                  <a:srgbClr val="595959"/>
                </a:solidFill>
                <a:latin typeface="DM Sans"/>
                <a:ea typeface="DM Sans"/>
                <a:cs typeface="DM Sans"/>
                <a:sym typeface="DM Sans"/>
              </a:rPr>
              <a:t>La lista de </a:t>
            </a:r>
            <a:r>
              <a:rPr lang="es" sz="1200">
                <a:solidFill>
                  <a:srgbClr val="595959"/>
                </a:solidFill>
                <a:latin typeface="DM Sans"/>
                <a:ea typeface="DM Sans"/>
                <a:cs typeface="DM Sans"/>
                <a:sym typeface="DM Sans"/>
              </a:rPr>
              <a:t>números</a:t>
            </a:r>
            <a:r>
              <a:rPr lang="es" sz="1200">
                <a:solidFill>
                  <a:srgbClr val="595959"/>
                </a:solidFill>
                <a:latin typeface="DM Sans"/>
                <a:ea typeface="DM Sans"/>
                <a:cs typeface="DM Sans"/>
                <a:sym typeface="DM Sans"/>
              </a:rPr>
              <a:t> inicial es a </a:t>
            </a:r>
            <a:r>
              <a:rPr lang="es" sz="1200">
                <a:solidFill>
                  <a:srgbClr val="595959"/>
                </a:solidFill>
                <a:latin typeface="DM Sans"/>
                <a:ea typeface="DM Sans"/>
                <a:cs typeface="DM Sans"/>
                <a:sym typeface="DM Sans"/>
              </a:rPr>
              <a:t>elección</a:t>
            </a:r>
            <a:r>
              <a:rPr lang="es" sz="1200">
                <a:solidFill>
                  <a:srgbClr val="595959"/>
                </a:solidFill>
                <a:latin typeface="DM Sans"/>
                <a:ea typeface="DM Sans"/>
                <a:cs typeface="DM Sans"/>
                <a:sym typeface="DM Sans"/>
              </a:rPr>
              <a:t> del programador</a:t>
            </a:r>
            <a:endParaRPr sz="1200">
              <a:solidFill>
                <a:srgbClr val="595959"/>
              </a:solidFill>
              <a:latin typeface="DM Sans"/>
              <a:ea typeface="DM Sans"/>
              <a:cs typeface="DM Sans"/>
              <a:sym typeface="DM Sans"/>
            </a:endParaRPr>
          </a:p>
        </p:txBody>
      </p:sp>
      <p:grpSp>
        <p:nvGrpSpPr>
          <p:cNvPr id="330" name="Google Shape;330;p88"/>
          <p:cNvGrpSpPr/>
          <p:nvPr/>
        </p:nvGrpSpPr>
        <p:grpSpPr>
          <a:xfrm>
            <a:off x="4838951" y="2289022"/>
            <a:ext cx="465285" cy="465285"/>
            <a:chOff x="4202550" y="994173"/>
            <a:chExt cx="738900" cy="738900"/>
          </a:xfrm>
        </p:grpSpPr>
        <p:sp>
          <p:nvSpPr>
            <p:cNvPr id="331" name="Google Shape;331;p88"/>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332" name="Google Shape;332;p88" title="ícono de codertips"/>
            <p:cNvPicPr preferRelativeResize="0"/>
            <p:nvPr/>
          </p:nvPicPr>
          <p:blipFill>
            <a:blip r:embed="rId3">
              <a:alphaModFix/>
            </a:blip>
            <a:stretch>
              <a:fillRect/>
            </a:stretch>
          </p:blipFill>
          <p:spPr>
            <a:xfrm>
              <a:off x="4346700" y="1138325"/>
              <a:ext cx="450600" cy="450600"/>
            </a:xfrm>
            <a:prstGeom prst="rect">
              <a:avLst/>
            </a:prstGeom>
            <a:noFill/>
            <a:ln>
              <a:noFill/>
            </a:ln>
          </p:spPr>
        </p:pic>
      </p:grpSp>
      <p:sp>
        <p:nvSpPr>
          <p:cNvPr id="333" name="Google Shape;333;p88"/>
          <p:cNvSpPr txBox="1"/>
          <p:nvPr/>
        </p:nvSpPr>
        <p:spPr>
          <a:xfrm>
            <a:off x="419350" y="879250"/>
            <a:ext cx="57426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3400">
                <a:solidFill>
                  <a:schemeClr val="dk1"/>
                </a:solidFill>
                <a:latin typeface="DM Sans"/>
                <a:ea typeface="DM Sans"/>
                <a:cs typeface="DM Sans"/>
                <a:sym typeface="DM Sans"/>
              </a:rPr>
              <a:t>Actividad 3</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3400">
                <a:solidFill>
                  <a:srgbClr val="595959"/>
                </a:solidFill>
                <a:latin typeface="DM Sans"/>
                <a:ea typeface="DM Sans"/>
                <a:cs typeface="DM Sans"/>
                <a:sym typeface="DM Sans"/>
              </a:rPr>
              <a:t>Cambio manual</a:t>
            </a:r>
            <a:endParaRPr b="1" sz="3400">
              <a:solidFill>
                <a:srgbClr val="595959"/>
              </a:solidFill>
              <a:latin typeface="DM Sans"/>
              <a:ea typeface="DM Sans"/>
              <a:cs typeface="DM Sans"/>
              <a:sym typeface="DM Sans"/>
            </a:endParaRPr>
          </a:p>
        </p:txBody>
      </p:sp>
      <p:sp>
        <p:nvSpPr>
          <p:cNvPr id="334" name="Google Shape;334;p88"/>
          <p:cNvSpPr txBox="1"/>
          <p:nvPr/>
        </p:nvSpPr>
        <p:spPr>
          <a:xfrm>
            <a:off x="419350" y="2056951"/>
            <a:ext cx="4039200" cy="1682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Crea un programa que inicie con una lista de números enteros. Luego, solicita al usuario un número entero y un </a:t>
            </a:r>
            <a:r>
              <a:rPr lang="es" sz="1250">
                <a:solidFill>
                  <a:schemeClr val="dk1"/>
                </a:solidFill>
                <a:highlight>
                  <a:schemeClr val="lt1"/>
                </a:highlight>
                <a:latin typeface="DM Sans"/>
                <a:ea typeface="DM Sans"/>
                <a:cs typeface="DM Sans"/>
                <a:sym typeface="DM Sans"/>
              </a:rPr>
              <a:t>índice</a:t>
            </a:r>
            <a:r>
              <a:rPr lang="es" sz="1250">
                <a:solidFill>
                  <a:schemeClr val="dk1"/>
                </a:solidFill>
                <a:highlight>
                  <a:schemeClr val="lt1"/>
                </a:highlight>
                <a:latin typeface="DM Sans"/>
                <a:ea typeface="DM Sans"/>
                <a:cs typeface="DM Sans"/>
                <a:sym typeface="DM Sans"/>
              </a:rPr>
              <a:t> para reemplazar un elemento en la lista por el nuevo número ingresado en el </a:t>
            </a:r>
            <a:r>
              <a:rPr lang="es" sz="1250">
                <a:solidFill>
                  <a:schemeClr val="dk1"/>
                </a:solidFill>
                <a:highlight>
                  <a:schemeClr val="lt1"/>
                </a:highlight>
                <a:latin typeface="DM Sans"/>
                <a:ea typeface="DM Sans"/>
                <a:cs typeface="DM Sans"/>
                <a:sym typeface="DM Sans"/>
              </a:rPr>
              <a:t>índice</a:t>
            </a:r>
            <a:r>
              <a:rPr lang="es" sz="1250">
                <a:solidFill>
                  <a:schemeClr val="dk1"/>
                </a:solidFill>
                <a:highlight>
                  <a:schemeClr val="lt1"/>
                </a:highlight>
                <a:latin typeface="DM Sans"/>
                <a:ea typeface="DM Sans"/>
                <a:cs typeface="DM Sans"/>
                <a:sym typeface="DM Sans"/>
              </a:rPr>
              <a:t> ingresado. </a:t>
            </a:r>
            <a:endParaRPr sz="1250">
              <a:solidFill>
                <a:schemeClr val="dk1"/>
              </a:solidFill>
              <a:highlight>
                <a:schemeClr val="lt1"/>
              </a:highlight>
              <a:latin typeface="DM Sans"/>
              <a:ea typeface="DM Sans"/>
              <a:cs typeface="DM Sans"/>
              <a:sym typeface="DM Sans"/>
            </a:endParaRPr>
          </a:p>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Imprime la lista resultante.</a:t>
            </a:r>
            <a:endParaRPr sz="1350">
              <a:solidFill>
                <a:schemeClr val="dk1"/>
              </a:solidFill>
              <a:latin typeface="DM Sans"/>
              <a:ea typeface="DM Sans"/>
              <a:cs typeface="DM Sans"/>
              <a:sym typeface="DM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15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Resoluciones</a:t>
            </a:r>
            <a:endParaRPr b="1" sz="4000">
              <a:solidFill>
                <a:schemeClr val="dk1"/>
              </a:solidFill>
              <a:latin typeface="DM Sans"/>
              <a:ea typeface="DM Sans"/>
              <a:cs typeface="DM Sans"/>
              <a:sym typeface="DM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52"/>
          <p:cNvSpPr txBox="1"/>
          <p:nvPr/>
        </p:nvSpPr>
        <p:spPr>
          <a:xfrm>
            <a:off x="521125" y="329550"/>
            <a:ext cx="9435000" cy="71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800">
                <a:solidFill>
                  <a:schemeClr val="dk1"/>
                </a:solidFill>
                <a:latin typeface="DM Sans"/>
                <a:ea typeface="DM Sans"/>
                <a:cs typeface="DM Sans"/>
                <a:sym typeface="DM Sans"/>
              </a:rPr>
              <a:t>Ejemplos de solución </a:t>
            </a:r>
            <a:endParaRPr b="1" sz="3800">
              <a:solidFill>
                <a:schemeClr val="dk1"/>
              </a:solidFill>
              <a:latin typeface="DM Sans"/>
              <a:ea typeface="DM Sans"/>
              <a:cs typeface="DM Sans"/>
              <a:sym typeface="DM Sans"/>
            </a:endParaRPr>
          </a:p>
        </p:txBody>
      </p:sp>
      <p:sp>
        <p:nvSpPr>
          <p:cNvPr id="816" name="Google Shape;816;p152"/>
          <p:cNvSpPr txBox="1"/>
          <p:nvPr/>
        </p:nvSpPr>
        <p:spPr>
          <a:xfrm>
            <a:off x="521125" y="1040550"/>
            <a:ext cx="3000000" cy="65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400">
                <a:solidFill>
                  <a:schemeClr val="dk1"/>
                </a:solidFill>
                <a:latin typeface="DM Sans"/>
                <a:ea typeface="DM Sans"/>
                <a:cs typeface="DM Sans"/>
                <a:sym typeface="DM Sans"/>
              </a:rPr>
              <a:t>A</a:t>
            </a:r>
            <a:r>
              <a:rPr b="1" lang="es" sz="3400">
                <a:solidFill>
                  <a:schemeClr val="dk1"/>
                </a:solidFill>
                <a:latin typeface="DM Sans"/>
                <a:ea typeface="DM Sans"/>
                <a:cs typeface="DM Sans"/>
                <a:sym typeface="DM Sans"/>
              </a:rPr>
              <a:t>ctividad 1</a:t>
            </a:r>
            <a:endParaRPr sz="3400"/>
          </a:p>
        </p:txBody>
      </p:sp>
      <p:pic>
        <p:nvPicPr>
          <p:cNvPr id="817" name="Google Shape;817;p152"/>
          <p:cNvPicPr preferRelativeResize="0"/>
          <p:nvPr/>
        </p:nvPicPr>
        <p:blipFill>
          <a:blip r:embed="rId3">
            <a:alphaModFix/>
          </a:blip>
          <a:stretch>
            <a:fillRect/>
          </a:stretch>
        </p:blipFill>
        <p:spPr>
          <a:xfrm>
            <a:off x="610325" y="1745675"/>
            <a:ext cx="7867125" cy="27254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53"/>
          <p:cNvSpPr txBox="1"/>
          <p:nvPr/>
        </p:nvSpPr>
        <p:spPr>
          <a:xfrm>
            <a:off x="540875" y="406838"/>
            <a:ext cx="3000000" cy="65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400">
                <a:solidFill>
                  <a:schemeClr val="dk1"/>
                </a:solidFill>
                <a:latin typeface="DM Sans"/>
                <a:ea typeface="DM Sans"/>
                <a:cs typeface="DM Sans"/>
                <a:sym typeface="DM Sans"/>
              </a:rPr>
              <a:t>A</a:t>
            </a:r>
            <a:r>
              <a:rPr b="1" lang="es" sz="3400">
                <a:solidFill>
                  <a:schemeClr val="dk1"/>
                </a:solidFill>
                <a:latin typeface="DM Sans"/>
                <a:ea typeface="DM Sans"/>
                <a:cs typeface="DM Sans"/>
                <a:sym typeface="DM Sans"/>
              </a:rPr>
              <a:t>ctividad 2</a:t>
            </a:r>
            <a:endParaRPr sz="3400"/>
          </a:p>
        </p:txBody>
      </p:sp>
      <p:pic>
        <p:nvPicPr>
          <p:cNvPr id="823" name="Google Shape;823;p153"/>
          <p:cNvPicPr preferRelativeResize="0"/>
          <p:nvPr/>
        </p:nvPicPr>
        <p:blipFill>
          <a:blip r:embed="rId3">
            <a:alphaModFix/>
          </a:blip>
          <a:stretch>
            <a:fillRect/>
          </a:stretch>
        </p:blipFill>
        <p:spPr>
          <a:xfrm>
            <a:off x="678575" y="1398050"/>
            <a:ext cx="4071450" cy="2895400"/>
          </a:xfrm>
          <a:prstGeom prst="rect">
            <a:avLst/>
          </a:prstGeom>
          <a:noFill/>
          <a:ln>
            <a:noFill/>
          </a:ln>
        </p:spPr>
      </p:pic>
      <p:pic>
        <p:nvPicPr>
          <p:cNvPr id="824" name="Google Shape;824;p153"/>
          <p:cNvPicPr preferRelativeResize="0"/>
          <p:nvPr/>
        </p:nvPicPr>
        <p:blipFill>
          <a:blip r:embed="rId4">
            <a:alphaModFix/>
          </a:blip>
          <a:stretch>
            <a:fillRect/>
          </a:stretch>
        </p:blipFill>
        <p:spPr>
          <a:xfrm>
            <a:off x="4928750" y="1398050"/>
            <a:ext cx="4071450" cy="286261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154"/>
          <p:cNvSpPr txBox="1"/>
          <p:nvPr/>
        </p:nvSpPr>
        <p:spPr>
          <a:xfrm>
            <a:off x="554775" y="450888"/>
            <a:ext cx="3000000" cy="65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400">
                <a:solidFill>
                  <a:schemeClr val="dk1"/>
                </a:solidFill>
                <a:latin typeface="DM Sans"/>
                <a:ea typeface="DM Sans"/>
                <a:cs typeface="DM Sans"/>
                <a:sym typeface="DM Sans"/>
              </a:rPr>
              <a:t>A</a:t>
            </a:r>
            <a:r>
              <a:rPr b="1" lang="es" sz="3400">
                <a:solidFill>
                  <a:schemeClr val="dk1"/>
                </a:solidFill>
                <a:latin typeface="DM Sans"/>
                <a:ea typeface="DM Sans"/>
                <a:cs typeface="DM Sans"/>
                <a:sym typeface="DM Sans"/>
              </a:rPr>
              <a:t>ctividad 3</a:t>
            </a:r>
            <a:endParaRPr sz="3400"/>
          </a:p>
        </p:txBody>
      </p:sp>
      <p:sp>
        <p:nvSpPr>
          <p:cNvPr id="830" name="Google Shape;830;p154"/>
          <p:cNvSpPr txBox="1"/>
          <p:nvPr/>
        </p:nvSpPr>
        <p:spPr>
          <a:xfrm>
            <a:off x="4209150" y="450888"/>
            <a:ext cx="3000000" cy="65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400">
                <a:solidFill>
                  <a:schemeClr val="dk1"/>
                </a:solidFill>
                <a:latin typeface="DM Sans"/>
                <a:ea typeface="DM Sans"/>
                <a:cs typeface="DM Sans"/>
                <a:sym typeface="DM Sans"/>
              </a:rPr>
              <a:t>A</a:t>
            </a:r>
            <a:r>
              <a:rPr b="1" lang="es" sz="3400">
                <a:solidFill>
                  <a:schemeClr val="dk1"/>
                </a:solidFill>
                <a:latin typeface="DM Sans"/>
                <a:ea typeface="DM Sans"/>
                <a:cs typeface="DM Sans"/>
                <a:sym typeface="DM Sans"/>
              </a:rPr>
              <a:t>ctividad 4</a:t>
            </a:r>
            <a:endParaRPr sz="3400"/>
          </a:p>
        </p:txBody>
      </p:sp>
      <p:pic>
        <p:nvPicPr>
          <p:cNvPr id="831" name="Google Shape;831;p154"/>
          <p:cNvPicPr preferRelativeResize="0"/>
          <p:nvPr/>
        </p:nvPicPr>
        <p:blipFill>
          <a:blip r:embed="rId3">
            <a:alphaModFix/>
          </a:blip>
          <a:stretch>
            <a:fillRect/>
          </a:stretch>
        </p:blipFill>
        <p:spPr>
          <a:xfrm>
            <a:off x="616025" y="1433675"/>
            <a:ext cx="3444650" cy="3210750"/>
          </a:xfrm>
          <a:prstGeom prst="rect">
            <a:avLst/>
          </a:prstGeom>
          <a:noFill/>
          <a:ln>
            <a:noFill/>
          </a:ln>
        </p:spPr>
      </p:pic>
      <p:pic>
        <p:nvPicPr>
          <p:cNvPr id="832" name="Google Shape;832;p154"/>
          <p:cNvPicPr preferRelativeResize="0"/>
          <p:nvPr/>
        </p:nvPicPr>
        <p:blipFill>
          <a:blip r:embed="rId4">
            <a:alphaModFix/>
          </a:blip>
          <a:stretch>
            <a:fillRect/>
          </a:stretch>
        </p:blipFill>
        <p:spPr>
          <a:xfrm>
            <a:off x="4209150" y="1433675"/>
            <a:ext cx="4934850" cy="11352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155"/>
          <p:cNvSpPr txBox="1"/>
          <p:nvPr/>
        </p:nvSpPr>
        <p:spPr>
          <a:xfrm>
            <a:off x="1461300" y="2123850"/>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rgbClr val="EAFF6A"/>
                </a:solidFill>
                <a:latin typeface="DM Sans"/>
                <a:ea typeface="DM Sans"/>
                <a:cs typeface="DM Sans"/>
                <a:sym typeface="DM Sans"/>
              </a:rPr>
              <a:t>Git, GitHub y Django</a:t>
            </a:r>
            <a:endParaRPr b="1" sz="3500">
              <a:solidFill>
                <a:srgbClr val="EAFF6A"/>
              </a:solidFill>
              <a:latin typeface="DM Sans"/>
              <a:ea typeface="DM Sans"/>
              <a:cs typeface="DM Sans"/>
              <a:sym typeface="DM Sans"/>
            </a:endParaRPr>
          </a:p>
        </p:txBody>
      </p:sp>
      <p:sp>
        <p:nvSpPr>
          <p:cNvPr id="838" name="Google Shape;838;p155"/>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800">
                <a:solidFill>
                  <a:schemeClr val="lt1"/>
                </a:solidFill>
                <a:latin typeface="DM Sans"/>
                <a:ea typeface="DM Sans"/>
                <a:cs typeface="DM Sans"/>
                <a:sym typeface="DM Sans"/>
              </a:rPr>
              <a:t>Guía</a:t>
            </a:r>
            <a:r>
              <a:rPr lang="es" sz="1800">
                <a:solidFill>
                  <a:schemeClr val="lt1"/>
                </a:solidFill>
                <a:latin typeface="DM Sans"/>
                <a:ea typeface="DM Sans"/>
                <a:cs typeface="DM Sans"/>
                <a:sym typeface="DM Sans"/>
              </a:rPr>
              <a:t> complementaria - Parte 9</a:t>
            </a:r>
            <a:endParaRPr sz="1600">
              <a:solidFill>
                <a:schemeClr val="lt1"/>
              </a:solidFill>
              <a:latin typeface="DM Sans"/>
              <a:ea typeface="DM Sans"/>
              <a:cs typeface="DM Sans"/>
              <a:sym typeface="DM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56"/>
          <p:cNvSpPr txBox="1"/>
          <p:nvPr/>
        </p:nvSpPr>
        <p:spPr>
          <a:xfrm>
            <a:off x="419350" y="879250"/>
            <a:ext cx="5742600" cy="1597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3400">
                <a:solidFill>
                  <a:schemeClr val="dk1"/>
                </a:solidFill>
                <a:latin typeface="DM Sans"/>
                <a:ea typeface="DM Sans"/>
                <a:cs typeface="DM Sans"/>
                <a:sym typeface="DM Sans"/>
              </a:rPr>
              <a:t>Actividad 1</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3400">
                <a:solidFill>
                  <a:srgbClr val="595959"/>
                </a:solidFill>
                <a:latin typeface="DM Sans"/>
                <a:ea typeface="DM Sans"/>
                <a:cs typeface="DM Sans"/>
                <a:sym typeface="DM Sans"/>
              </a:rPr>
              <a:t>Repasemos Git</a:t>
            </a:r>
            <a:endParaRPr b="1" sz="1050">
              <a:solidFill>
                <a:srgbClr val="E06C75"/>
              </a:solidFill>
              <a:highlight>
                <a:srgbClr val="23272E"/>
              </a:highlight>
              <a:latin typeface="Courier New"/>
              <a:ea typeface="Courier New"/>
              <a:cs typeface="Courier New"/>
              <a:sym typeface="Courier New"/>
            </a:endParaRPr>
          </a:p>
          <a:p>
            <a:pPr indent="0" lvl="0" marL="0" rtl="0" algn="l">
              <a:lnSpc>
                <a:spcPct val="90000"/>
              </a:lnSpc>
              <a:spcBef>
                <a:spcPts val="0"/>
              </a:spcBef>
              <a:spcAft>
                <a:spcPts val="0"/>
              </a:spcAft>
              <a:buNone/>
            </a:pPr>
            <a:r>
              <a:t/>
            </a:r>
            <a:endParaRPr b="1" sz="3400">
              <a:solidFill>
                <a:srgbClr val="595959"/>
              </a:solidFill>
              <a:latin typeface="DM Sans"/>
              <a:ea typeface="DM Sans"/>
              <a:cs typeface="DM Sans"/>
              <a:sym typeface="DM Sans"/>
            </a:endParaRPr>
          </a:p>
        </p:txBody>
      </p:sp>
      <p:sp>
        <p:nvSpPr>
          <p:cNvPr id="844" name="Google Shape;844;p156"/>
          <p:cNvSpPr txBox="1"/>
          <p:nvPr/>
        </p:nvSpPr>
        <p:spPr>
          <a:xfrm>
            <a:off x="482975" y="2075650"/>
            <a:ext cx="8408100" cy="1682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Sigamos las siguientes instrucciones para practicar un poco el uso de git…</a:t>
            </a:r>
            <a:endParaRPr sz="1250">
              <a:solidFill>
                <a:schemeClr val="dk1"/>
              </a:solidFill>
              <a:highlight>
                <a:schemeClr val="lt1"/>
              </a:highlight>
              <a:latin typeface="DM Sans"/>
              <a:ea typeface="DM Sans"/>
              <a:cs typeface="DM Sans"/>
              <a:sym typeface="DM Sans"/>
            </a:endParaRPr>
          </a:p>
          <a:p>
            <a:pPr indent="0" lvl="0" marL="0" rtl="0" algn="l">
              <a:lnSpc>
                <a:spcPct val="135714"/>
              </a:lnSpc>
              <a:spcBef>
                <a:spcPts val="0"/>
              </a:spcBef>
              <a:spcAft>
                <a:spcPts val="0"/>
              </a:spcAft>
              <a:buClr>
                <a:schemeClr val="dk1"/>
              </a:buClr>
              <a:buSzPts val="1100"/>
              <a:buFont typeface="Arial"/>
              <a:buNone/>
            </a:pPr>
            <a:r>
              <a:t/>
            </a:r>
            <a:endParaRPr sz="1250">
              <a:solidFill>
                <a:schemeClr val="dk1"/>
              </a:solidFill>
              <a:highlight>
                <a:schemeClr val="lt1"/>
              </a:highlight>
              <a:latin typeface="DM Sans"/>
              <a:ea typeface="DM Sans"/>
              <a:cs typeface="DM Sans"/>
              <a:sym typeface="DM Sans"/>
            </a:endParaRPr>
          </a:p>
          <a:p>
            <a:pPr indent="0" lvl="0" marL="0" rtl="0" algn="l">
              <a:lnSpc>
                <a:spcPct val="135714"/>
              </a:lnSpc>
              <a:spcBef>
                <a:spcPts val="0"/>
              </a:spcBef>
              <a:spcAft>
                <a:spcPts val="0"/>
              </a:spcAft>
              <a:buClr>
                <a:schemeClr val="dk1"/>
              </a:buClr>
              <a:buSzPts val="1100"/>
              <a:buFont typeface="Arial"/>
              <a:buNone/>
            </a:pPr>
            <a:r>
              <a:rPr b="1" lang="es" sz="1250">
                <a:solidFill>
                  <a:schemeClr val="dk1"/>
                </a:solidFill>
                <a:highlight>
                  <a:schemeClr val="lt1"/>
                </a:highlight>
                <a:latin typeface="DM Sans"/>
                <a:ea typeface="DM Sans"/>
                <a:cs typeface="DM Sans"/>
                <a:sym typeface="DM Sans"/>
              </a:rPr>
              <a:t>1. </a:t>
            </a:r>
            <a:r>
              <a:rPr lang="es" sz="1250">
                <a:solidFill>
                  <a:schemeClr val="dk1"/>
                </a:solidFill>
                <a:highlight>
                  <a:schemeClr val="lt1"/>
                </a:highlight>
                <a:latin typeface="DM Sans"/>
                <a:ea typeface="DM Sans"/>
                <a:cs typeface="DM Sans"/>
                <a:sym typeface="DM Sans"/>
              </a:rPr>
              <a:t>Crea una carpeta nueva y abrirla para trabajar en ella.</a:t>
            </a:r>
            <a:endParaRPr sz="1250">
              <a:solidFill>
                <a:schemeClr val="dk1"/>
              </a:solidFill>
              <a:highlight>
                <a:schemeClr val="lt1"/>
              </a:highlight>
              <a:latin typeface="DM Sans"/>
              <a:ea typeface="DM Sans"/>
              <a:cs typeface="DM Sans"/>
              <a:sym typeface="DM Sans"/>
            </a:endParaRPr>
          </a:p>
          <a:p>
            <a:pPr indent="0" lvl="0" marL="0" rtl="0" algn="l">
              <a:lnSpc>
                <a:spcPct val="135714"/>
              </a:lnSpc>
              <a:spcBef>
                <a:spcPts val="0"/>
              </a:spcBef>
              <a:spcAft>
                <a:spcPts val="0"/>
              </a:spcAft>
              <a:buClr>
                <a:schemeClr val="dk1"/>
              </a:buClr>
              <a:buSzPts val="1100"/>
              <a:buFont typeface="Arial"/>
              <a:buNone/>
            </a:pPr>
            <a:r>
              <a:rPr b="1" lang="es" sz="1250">
                <a:solidFill>
                  <a:schemeClr val="dk1"/>
                </a:solidFill>
                <a:highlight>
                  <a:schemeClr val="lt1"/>
                </a:highlight>
                <a:latin typeface="DM Sans"/>
                <a:ea typeface="DM Sans"/>
                <a:cs typeface="DM Sans"/>
                <a:sym typeface="DM Sans"/>
              </a:rPr>
              <a:t>2.</a:t>
            </a:r>
            <a:r>
              <a:rPr lang="es" sz="1250">
                <a:solidFill>
                  <a:schemeClr val="dk1"/>
                </a:solidFill>
                <a:highlight>
                  <a:schemeClr val="lt1"/>
                </a:highlight>
                <a:latin typeface="DM Sans"/>
                <a:ea typeface="DM Sans"/>
                <a:cs typeface="DM Sans"/>
                <a:sym typeface="DM Sans"/>
              </a:rPr>
              <a:t> Inicializa un repositorio de git.</a:t>
            </a:r>
            <a:endParaRPr sz="1250">
              <a:solidFill>
                <a:schemeClr val="dk1"/>
              </a:solidFill>
              <a:highlight>
                <a:schemeClr val="lt1"/>
              </a:highlight>
              <a:latin typeface="DM Sans"/>
              <a:ea typeface="DM Sans"/>
              <a:cs typeface="DM Sans"/>
              <a:sym typeface="DM Sans"/>
            </a:endParaRPr>
          </a:p>
          <a:p>
            <a:pPr indent="0" lvl="0" marL="0" rtl="0" algn="l">
              <a:lnSpc>
                <a:spcPct val="135714"/>
              </a:lnSpc>
              <a:spcBef>
                <a:spcPts val="0"/>
              </a:spcBef>
              <a:spcAft>
                <a:spcPts val="0"/>
              </a:spcAft>
              <a:buClr>
                <a:schemeClr val="dk1"/>
              </a:buClr>
              <a:buSzPts val="1100"/>
              <a:buFont typeface="Arial"/>
              <a:buNone/>
            </a:pPr>
            <a:r>
              <a:rPr b="1" lang="es" sz="1250">
                <a:solidFill>
                  <a:schemeClr val="dk1"/>
                </a:solidFill>
                <a:highlight>
                  <a:schemeClr val="lt1"/>
                </a:highlight>
                <a:latin typeface="DM Sans"/>
                <a:ea typeface="DM Sans"/>
                <a:cs typeface="DM Sans"/>
                <a:sym typeface="DM Sans"/>
              </a:rPr>
              <a:t>3. </a:t>
            </a:r>
            <a:r>
              <a:rPr lang="es" sz="1250">
                <a:solidFill>
                  <a:schemeClr val="dk1"/>
                </a:solidFill>
                <a:highlight>
                  <a:schemeClr val="lt1"/>
                </a:highlight>
                <a:latin typeface="DM Sans"/>
                <a:ea typeface="DM Sans"/>
                <a:cs typeface="DM Sans"/>
                <a:sym typeface="DM Sans"/>
              </a:rPr>
              <a:t>Crea una rama por cada parte de la guía, hasta la parte 8 inclusive, de ejercicios en esta guía (parte1, parte2, parte3, etc).</a:t>
            </a:r>
            <a:endParaRPr sz="1350">
              <a:solidFill>
                <a:schemeClr val="dk1"/>
              </a:solidFill>
              <a:latin typeface="DM Sans"/>
              <a:ea typeface="DM Sans"/>
              <a:cs typeface="DM Sans"/>
              <a:sym typeface="DM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157"/>
          <p:cNvSpPr txBox="1"/>
          <p:nvPr/>
        </p:nvSpPr>
        <p:spPr>
          <a:xfrm>
            <a:off x="588800" y="848275"/>
            <a:ext cx="7424400" cy="2988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s" sz="1250">
                <a:solidFill>
                  <a:schemeClr val="dk1"/>
                </a:solidFill>
                <a:highlight>
                  <a:schemeClr val="lt1"/>
                </a:highlight>
                <a:latin typeface="DM Sans"/>
                <a:ea typeface="DM Sans"/>
                <a:cs typeface="DM Sans"/>
                <a:sym typeface="DM Sans"/>
              </a:rPr>
              <a:t>4.</a:t>
            </a:r>
            <a:r>
              <a:rPr lang="es" sz="1250">
                <a:solidFill>
                  <a:schemeClr val="dk1"/>
                </a:solidFill>
                <a:highlight>
                  <a:schemeClr val="lt1"/>
                </a:highlight>
                <a:latin typeface="DM Sans"/>
                <a:ea typeface="DM Sans"/>
                <a:cs typeface="DM Sans"/>
                <a:sym typeface="DM Sans"/>
              </a:rPr>
              <a:t> Por cada rama de las </a:t>
            </a:r>
            <a:r>
              <a:rPr lang="es" sz="1250">
                <a:solidFill>
                  <a:schemeClr val="dk1"/>
                </a:solidFill>
                <a:highlight>
                  <a:schemeClr val="lt1"/>
                </a:highlight>
                <a:latin typeface="DM Sans"/>
                <a:ea typeface="DM Sans"/>
                <a:cs typeface="DM Sans"/>
                <a:sym typeface="DM Sans"/>
              </a:rPr>
              <a:t>partes, </a:t>
            </a:r>
            <a:r>
              <a:rPr lang="es" sz="1250">
                <a:solidFill>
                  <a:schemeClr val="dk1"/>
                </a:solidFill>
                <a:highlight>
                  <a:schemeClr val="lt1"/>
                </a:highlight>
                <a:latin typeface="DM Sans"/>
                <a:ea typeface="DM Sans"/>
                <a:cs typeface="DM Sans"/>
                <a:sym typeface="DM Sans"/>
              </a:rPr>
              <a:t>seguir los siguientes pasos:</a:t>
            </a:r>
            <a:endParaRPr sz="1250">
              <a:solidFill>
                <a:schemeClr val="dk1"/>
              </a:solidFill>
              <a:highlight>
                <a:schemeClr val="lt1"/>
              </a:highlight>
              <a:latin typeface="DM Sans"/>
              <a:ea typeface="DM Sans"/>
              <a:cs typeface="DM Sans"/>
              <a:sym typeface="DM Sans"/>
            </a:endParaRPr>
          </a:p>
          <a:p>
            <a:pPr indent="-307975" lvl="0" marL="914400" rtl="0" algn="l">
              <a:lnSpc>
                <a:spcPct val="135714"/>
              </a:lnSpc>
              <a:spcBef>
                <a:spcPts val="0"/>
              </a:spcBef>
              <a:spcAft>
                <a:spcPts val="0"/>
              </a:spcAft>
              <a:buClr>
                <a:schemeClr val="dk1"/>
              </a:buClr>
              <a:buSzPts val="1250"/>
              <a:buFont typeface="DM Sans"/>
              <a:buAutoNum type="alphaUcPeriod"/>
            </a:pPr>
            <a:r>
              <a:rPr lang="es" sz="1250">
                <a:solidFill>
                  <a:schemeClr val="dk1"/>
                </a:solidFill>
                <a:highlight>
                  <a:schemeClr val="lt1"/>
                </a:highlight>
                <a:latin typeface="DM Sans"/>
                <a:ea typeface="DM Sans"/>
                <a:cs typeface="DM Sans"/>
                <a:sym typeface="DM Sans"/>
              </a:rPr>
              <a:t>Crear una carpeta con el nombre de la rama.</a:t>
            </a:r>
            <a:endParaRPr sz="1250">
              <a:solidFill>
                <a:schemeClr val="dk1"/>
              </a:solidFill>
              <a:highlight>
                <a:schemeClr val="lt1"/>
              </a:highlight>
              <a:latin typeface="DM Sans"/>
              <a:ea typeface="DM Sans"/>
              <a:cs typeface="DM Sans"/>
              <a:sym typeface="DM Sans"/>
            </a:endParaRPr>
          </a:p>
          <a:p>
            <a:pPr indent="-307975" lvl="0" marL="914400" rtl="0" algn="l">
              <a:lnSpc>
                <a:spcPct val="135714"/>
              </a:lnSpc>
              <a:spcBef>
                <a:spcPts val="0"/>
              </a:spcBef>
              <a:spcAft>
                <a:spcPts val="0"/>
              </a:spcAft>
              <a:buClr>
                <a:schemeClr val="dk1"/>
              </a:buClr>
              <a:buSzPts val="1250"/>
              <a:buFont typeface="DM Sans"/>
              <a:buAutoNum type="alphaUcPeriod"/>
            </a:pPr>
            <a:r>
              <a:rPr lang="es" sz="1250">
                <a:solidFill>
                  <a:schemeClr val="dk1"/>
                </a:solidFill>
                <a:highlight>
                  <a:schemeClr val="lt1"/>
                </a:highlight>
                <a:latin typeface="DM Sans"/>
                <a:ea typeface="DM Sans"/>
                <a:cs typeface="DM Sans"/>
                <a:sym typeface="DM Sans"/>
              </a:rPr>
              <a:t>Dentro de la carpeta crear para la actividad 1 un archivo que contenga la </a:t>
            </a:r>
            <a:r>
              <a:rPr lang="es" sz="1250">
                <a:solidFill>
                  <a:schemeClr val="dk1"/>
                </a:solidFill>
                <a:highlight>
                  <a:schemeClr val="lt1"/>
                </a:highlight>
                <a:latin typeface="DM Sans"/>
                <a:ea typeface="DM Sans"/>
                <a:cs typeface="DM Sans"/>
                <a:sym typeface="DM Sans"/>
              </a:rPr>
              <a:t>resolución</a:t>
            </a:r>
            <a:r>
              <a:rPr lang="es" sz="1250">
                <a:solidFill>
                  <a:schemeClr val="dk1"/>
                </a:solidFill>
                <a:highlight>
                  <a:schemeClr val="lt1"/>
                </a:highlight>
                <a:latin typeface="DM Sans"/>
                <a:ea typeface="DM Sans"/>
                <a:cs typeface="DM Sans"/>
                <a:sym typeface="DM Sans"/>
              </a:rPr>
              <a:t> y luego hacer un commit con el mensaje “Actividad 1”.</a:t>
            </a:r>
            <a:endParaRPr sz="1250">
              <a:solidFill>
                <a:schemeClr val="dk1"/>
              </a:solidFill>
              <a:highlight>
                <a:schemeClr val="lt1"/>
              </a:highlight>
              <a:latin typeface="DM Sans"/>
              <a:ea typeface="DM Sans"/>
              <a:cs typeface="DM Sans"/>
              <a:sym typeface="DM Sans"/>
            </a:endParaRPr>
          </a:p>
          <a:p>
            <a:pPr indent="-307975" lvl="0" marL="914400" rtl="0" algn="l">
              <a:lnSpc>
                <a:spcPct val="135714"/>
              </a:lnSpc>
              <a:spcBef>
                <a:spcPts val="0"/>
              </a:spcBef>
              <a:spcAft>
                <a:spcPts val="0"/>
              </a:spcAft>
              <a:buClr>
                <a:schemeClr val="dk1"/>
              </a:buClr>
              <a:buSzPts val="1250"/>
              <a:buFont typeface="DM Sans"/>
              <a:buAutoNum type="alphaUcPeriod"/>
            </a:pPr>
            <a:r>
              <a:rPr lang="es" sz="1250">
                <a:solidFill>
                  <a:schemeClr val="dk1"/>
                </a:solidFill>
                <a:highlight>
                  <a:schemeClr val="lt1"/>
                </a:highlight>
                <a:latin typeface="DM Sans"/>
                <a:ea typeface="DM Sans"/>
                <a:cs typeface="DM Sans"/>
                <a:sym typeface="DM Sans"/>
              </a:rPr>
              <a:t>Repetir el punto anterior para las actividades restantes.</a:t>
            </a:r>
            <a:endParaRPr sz="1250">
              <a:solidFill>
                <a:schemeClr val="dk1"/>
              </a:solidFill>
              <a:highlight>
                <a:schemeClr val="lt1"/>
              </a:highlight>
              <a:latin typeface="DM Sans"/>
              <a:ea typeface="DM Sans"/>
              <a:cs typeface="DM Sans"/>
              <a:sym typeface="DM Sans"/>
            </a:endParaRPr>
          </a:p>
          <a:p>
            <a:pPr indent="0" lvl="0" marL="0" rtl="0" algn="l">
              <a:lnSpc>
                <a:spcPct val="135714"/>
              </a:lnSpc>
              <a:spcBef>
                <a:spcPts val="0"/>
              </a:spcBef>
              <a:spcAft>
                <a:spcPts val="0"/>
              </a:spcAft>
              <a:buNone/>
            </a:pPr>
            <a:r>
              <a:rPr b="1" lang="es" sz="1250">
                <a:solidFill>
                  <a:schemeClr val="dk1"/>
                </a:solidFill>
                <a:highlight>
                  <a:schemeClr val="lt1"/>
                </a:highlight>
                <a:latin typeface="DM Sans"/>
                <a:ea typeface="DM Sans"/>
                <a:cs typeface="DM Sans"/>
                <a:sym typeface="DM Sans"/>
              </a:rPr>
              <a:t>5.</a:t>
            </a:r>
            <a:r>
              <a:rPr lang="es" sz="1250">
                <a:solidFill>
                  <a:schemeClr val="dk1"/>
                </a:solidFill>
                <a:highlight>
                  <a:schemeClr val="lt1"/>
                </a:highlight>
                <a:latin typeface="DM Sans"/>
                <a:ea typeface="DM Sans"/>
                <a:cs typeface="DM Sans"/>
                <a:sym typeface="DM Sans"/>
              </a:rPr>
              <a:t> Luego, volver a la rama principal (master o main, depende como lo tengan configurado) y hacer un merge por cada una de las ramas de las </a:t>
            </a:r>
            <a:r>
              <a:rPr lang="es" sz="1250">
                <a:solidFill>
                  <a:schemeClr val="dk1"/>
                </a:solidFill>
                <a:highlight>
                  <a:schemeClr val="lt1"/>
                </a:highlight>
                <a:latin typeface="DM Sans"/>
                <a:ea typeface="DM Sans"/>
                <a:cs typeface="DM Sans"/>
                <a:sym typeface="DM Sans"/>
              </a:rPr>
              <a:t>partes</a:t>
            </a:r>
            <a:r>
              <a:rPr lang="es" sz="1250">
                <a:solidFill>
                  <a:schemeClr val="dk1"/>
                </a:solidFill>
                <a:highlight>
                  <a:schemeClr val="lt1"/>
                </a:highlight>
                <a:latin typeface="DM Sans"/>
                <a:ea typeface="DM Sans"/>
                <a:cs typeface="DM Sans"/>
                <a:sym typeface="DM Sans"/>
              </a:rPr>
              <a:t>.</a:t>
            </a:r>
            <a:endParaRPr sz="1250">
              <a:solidFill>
                <a:schemeClr val="dk1"/>
              </a:solidFill>
              <a:highlight>
                <a:schemeClr val="lt1"/>
              </a:highlight>
              <a:latin typeface="DM Sans"/>
              <a:ea typeface="DM Sans"/>
              <a:cs typeface="DM Sans"/>
              <a:sym typeface="DM Sans"/>
            </a:endParaRPr>
          </a:p>
          <a:p>
            <a:pPr indent="0" lvl="0" marL="0" rtl="0" algn="l">
              <a:lnSpc>
                <a:spcPct val="135714"/>
              </a:lnSpc>
              <a:spcBef>
                <a:spcPts val="0"/>
              </a:spcBef>
              <a:spcAft>
                <a:spcPts val="0"/>
              </a:spcAft>
              <a:buNone/>
            </a:pPr>
            <a:r>
              <a:rPr b="1" lang="es" sz="1250">
                <a:solidFill>
                  <a:schemeClr val="dk1"/>
                </a:solidFill>
                <a:highlight>
                  <a:schemeClr val="lt1"/>
                </a:highlight>
                <a:latin typeface="DM Sans"/>
                <a:ea typeface="DM Sans"/>
                <a:cs typeface="DM Sans"/>
                <a:sym typeface="DM Sans"/>
              </a:rPr>
              <a:t>6.</a:t>
            </a:r>
            <a:r>
              <a:rPr lang="es" sz="1250">
                <a:solidFill>
                  <a:schemeClr val="dk1"/>
                </a:solidFill>
                <a:highlight>
                  <a:schemeClr val="lt1"/>
                </a:highlight>
                <a:latin typeface="DM Sans"/>
                <a:ea typeface="DM Sans"/>
                <a:cs typeface="DM Sans"/>
                <a:sym typeface="DM Sans"/>
              </a:rPr>
              <a:t> Por </a:t>
            </a:r>
            <a:r>
              <a:rPr lang="es" sz="1250">
                <a:solidFill>
                  <a:schemeClr val="dk1"/>
                </a:solidFill>
                <a:highlight>
                  <a:schemeClr val="lt1"/>
                </a:highlight>
                <a:latin typeface="DM Sans"/>
                <a:ea typeface="DM Sans"/>
                <a:cs typeface="DM Sans"/>
                <a:sym typeface="DM Sans"/>
              </a:rPr>
              <a:t>último</a:t>
            </a:r>
            <a:r>
              <a:rPr lang="es" sz="1250">
                <a:solidFill>
                  <a:schemeClr val="dk1"/>
                </a:solidFill>
                <a:highlight>
                  <a:schemeClr val="lt1"/>
                </a:highlight>
                <a:latin typeface="DM Sans"/>
                <a:ea typeface="DM Sans"/>
                <a:cs typeface="DM Sans"/>
                <a:sym typeface="DM Sans"/>
              </a:rPr>
              <a:t>, hacer un push a un repositorio creado en github.</a:t>
            </a:r>
            <a:endParaRPr sz="1250">
              <a:solidFill>
                <a:schemeClr val="dk1"/>
              </a:solidFill>
              <a:highlight>
                <a:schemeClr val="lt1"/>
              </a:highlight>
              <a:latin typeface="DM Sans"/>
              <a:ea typeface="DM Sans"/>
              <a:cs typeface="DM Sans"/>
              <a:sym typeface="DM Sans"/>
            </a:endParaRPr>
          </a:p>
          <a:p>
            <a:pPr indent="0" lvl="0" marL="0" rtl="0" algn="l">
              <a:lnSpc>
                <a:spcPct val="135714"/>
              </a:lnSpc>
              <a:spcBef>
                <a:spcPts val="0"/>
              </a:spcBef>
              <a:spcAft>
                <a:spcPts val="0"/>
              </a:spcAft>
              <a:buNone/>
            </a:pPr>
            <a:r>
              <a:t/>
            </a:r>
            <a:endParaRPr sz="1250">
              <a:solidFill>
                <a:schemeClr val="dk1"/>
              </a:solidFill>
              <a:highlight>
                <a:schemeClr val="lt1"/>
              </a:highlight>
              <a:latin typeface="DM Sans"/>
              <a:ea typeface="DM Sans"/>
              <a:cs typeface="DM Sans"/>
              <a:sym typeface="DM Sans"/>
            </a:endParaRPr>
          </a:p>
          <a:p>
            <a:pPr indent="0" lvl="0" marL="0" rtl="0" algn="l">
              <a:lnSpc>
                <a:spcPct val="135714"/>
              </a:lnSpc>
              <a:spcBef>
                <a:spcPts val="0"/>
              </a:spcBef>
              <a:spcAft>
                <a:spcPts val="0"/>
              </a:spcAft>
              <a:buNone/>
            </a:pPr>
            <a:r>
              <a:rPr lang="es" sz="1250">
                <a:solidFill>
                  <a:schemeClr val="dk1"/>
                </a:solidFill>
                <a:highlight>
                  <a:schemeClr val="lt1"/>
                </a:highlight>
                <a:latin typeface="DM Sans"/>
                <a:ea typeface="DM Sans"/>
                <a:cs typeface="DM Sans"/>
                <a:sym typeface="DM Sans"/>
              </a:rPr>
              <a:t>Con esto dejaremos todo lo que </a:t>
            </a:r>
            <a:r>
              <a:rPr lang="es" sz="1250">
                <a:solidFill>
                  <a:schemeClr val="dk1"/>
                </a:solidFill>
                <a:highlight>
                  <a:schemeClr val="lt1"/>
                </a:highlight>
                <a:latin typeface="DM Sans"/>
                <a:ea typeface="DM Sans"/>
                <a:cs typeface="DM Sans"/>
                <a:sym typeface="DM Sans"/>
              </a:rPr>
              <a:t>tenía</a:t>
            </a:r>
            <a:r>
              <a:rPr lang="es" sz="1250">
                <a:solidFill>
                  <a:schemeClr val="dk1"/>
                </a:solidFill>
                <a:highlight>
                  <a:schemeClr val="lt1"/>
                </a:highlight>
                <a:latin typeface="DM Sans"/>
                <a:ea typeface="DM Sans"/>
                <a:cs typeface="DM Sans"/>
                <a:sym typeface="DM Sans"/>
              </a:rPr>
              <a:t> cada rama (cada carpeta de actividades) en la rama principal.</a:t>
            </a:r>
            <a:endParaRPr sz="1250">
              <a:solidFill>
                <a:schemeClr val="dk1"/>
              </a:solidFill>
              <a:highlight>
                <a:schemeClr val="lt1"/>
              </a:highlight>
              <a:latin typeface="DM Sans"/>
              <a:ea typeface="DM Sans"/>
              <a:cs typeface="DM Sans"/>
              <a:sym typeface="DM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grpSp>
        <p:nvGrpSpPr>
          <p:cNvPr id="854" name="Google Shape;854;p158"/>
          <p:cNvGrpSpPr/>
          <p:nvPr/>
        </p:nvGrpSpPr>
        <p:grpSpPr>
          <a:xfrm>
            <a:off x="457338" y="468286"/>
            <a:ext cx="431100" cy="431100"/>
            <a:chOff x="4616400" y="1950761"/>
            <a:chExt cx="431100" cy="431100"/>
          </a:xfrm>
        </p:grpSpPr>
        <p:sp>
          <p:nvSpPr>
            <p:cNvPr id="855" name="Google Shape;855;p158"/>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6" name="Google Shape;856;p158"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857" name="Google Shape;857;p158"/>
          <p:cNvSpPr txBox="1"/>
          <p:nvPr/>
        </p:nvSpPr>
        <p:spPr>
          <a:xfrm>
            <a:off x="457350" y="1820575"/>
            <a:ext cx="80574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400">
                <a:solidFill>
                  <a:schemeClr val="lt1"/>
                </a:solidFill>
                <a:latin typeface="DM Sans"/>
                <a:ea typeface="DM Sans"/>
                <a:cs typeface="DM Sans"/>
                <a:sym typeface="DM Sans"/>
              </a:rPr>
              <a:t>A partir de la siguiente actividad, cada parte tiene su propia rama con las actividades resueltas. Esto se maneja de esta forma, debido a que haremos un </a:t>
            </a:r>
            <a:r>
              <a:rPr lang="es" sz="2400">
                <a:solidFill>
                  <a:srgbClr val="EAFF6A"/>
                </a:solidFill>
                <a:latin typeface="DM Sans"/>
                <a:ea typeface="DM Sans"/>
                <a:cs typeface="DM Sans"/>
                <a:sym typeface="DM Sans"/>
              </a:rPr>
              <a:t>proyecto de django</a:t>
            </a:r>
            <a:r>
              <a:rPr lang="es" sz="2400">
                <a:solidFill>
                  <a:schemeClr val="lt1"/>
                </a:solidFill>
                <a:latin typeface="DM Sans"/>
                <a:ea typeface="DM Sans"/>
                <a:cs typeface="DM Sans"/>
                <a:sym typeface="DM Sans"/>
              </a:rPr>
              <a:t> repasando todo lo visto en clases y con el manejo de ramas se puede ir viendo el progreso escalonado delimitado, por lo que van solicitando las actividades.</a:t>
            </a:r>
            <a:endParaRPr sz="2400">
              <a:solidFill>
                <a:schemeClr val="lt1"/>
              </a:solidFill>
              <a:latin typeface="DM Sans"/>
              <a:ea typeface="DM Sans"/>
              <a:cs typeface="DM Sans"/>
              <a:sym typeface="DM Sans"/>
            </a:endParaRPr>
          </a:p>
        </p:txBody>
      </p:sp>
      <p:sp>
        <p:nvSpPr>
          <p:cNvPr id="858" name="Google Shape;858;p158"/>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EAFF6A"/>
                </a:solidFill>
                <a:latin typeface="DM Sans"/>
                <a:ea typeface="DM Sans"/>
                <a:cs typeface="DM Sans"/>
                <a:sym typeface="DM Sans"/>
              </a:rPr>
              <a:t>Contenido destacado</a:t>
            </a:r>
            <a:endParaRPr b="1" sz="4000">
              <a:solidFill>
                <a:srgbClr val="EAFF6A"/>
              </a:solidFill>
              <a:latin typeface="DM Sans"/>
              <a:ea typeface="DM Sans"/>
              <a:cs typeface="DM Sans"/>
              <a:sym typeface="DM Sans"/>
            </a:endParaRPr>
          </a:p>
        </p:txBody>
      </p:sp>
      <p:sp>
        <p:nvSpPr>
          <p:cNvPr id="859" name="Google Shape;859;p158"/>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PARA RECORDAR</a:t>
            </a:r>
            <a:endParaRPr>
              <a:solidFill>
                <a:schemeClr val="lt1"/>
              </a:solidFill>
              <a:latin typeface="DM Sans"/>
              <a:ea typeface="DM Sans"/>
              <a:cs typeface="DM Sans"/>
              <a:sym typeface="DM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59"/>
          <p:cNvSpPr txBox="1"/>
          <p:nvPr/>
        </p:nvSpPr>
        <p:spPr>
          <a:xfrm>
            <a:off x="419350" y="879250"/>
            <a:ext cx="7666500" cy="1597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3400">
                <a:solidFill>
                  <a:schemeClr val="dk1"/>
                </a:solidFill>
                <a:latin typeface="DM Sans"/>
                <a:ea typeface="DM Sans"/>
                <a:cs typeface="DM Sans"/>
                <a:sym typeface="DM Sans"/>
              </a:rPr>
              <a:t>Actividad 2</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3400">
                <a:solidFill>
                  <a:srgbClr val="595959"/>
                </a:solidFill>
                <a:latin typeface="DM Sans"/>
                <a:ea typeface="DM Sans"/>
                <a:cs typeface="DM Sans"/>
                <a:sym typeface="DM Sans"/>
              </a:rPr>
              <a:t>Repaso creación de proyecto</a:t>
            </a:r>
            <a:endParaRPr b="1" sz="1050">
              <a:solidFill>
                <a:srgbClr val="E06C75"/>
              </a:solidFill>
              <a:highlight>
                <a:srgbClr val="23272E"/>
              </a:highlight>
              <a:latin typeface="Courier New"/>
              <a:ea typeface="Courier New"/>
              <a:cs typeface="Courier New"/>
              <a:sym typeface="Courier New"/>
            </a:endParaRPr>
          </a:p>
          <a:p>
            <a:pPr indent="0" lvl="0" marL="0" rtl="0" algn="l">
              <a:lnSpc>
                <a:spcPct val="90000"/>
              </a:lnSpc>
              <a:spcBef>
                <a:spcPts val="0"/>
              </a:spcBef>
              <a:spcAft>
                <a:spcPts val="0"/>
              </a:spcAft>
              <a:buNone/>
            </a:pPr>
            <a:r>
              <a:t/>
            </a:r>
            <a:endParaRPr b="1" sz="3400">
              <a:solidFill>
                <a:srgbClr val="595959"/>
              </a:solidFill>
              <a:latin typeface="DM Sans"/>
              <a:ea typeface="DM Sans"/>
              <a:cs typeface="DM Sans"/>
              <a:sym typeface="DM Sans"/>
            </a:endParaRPr>
          </a:p>
        </p:txBody>
      </p:sp>
      <p:sp>
        <p:nvSpPr>
          <p:cNvPr id="865" name="Google Shape;865;p159"/>
          <p:cNvSpPr txBox="1"/>
          <p:nvPr/>
        </p:nvSpPr>
        <p:spPr>
          <a:xfrm>
            <a:off x="563550" y="1946250"/>
            <a:ext cx="8016900" cy="2727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Crea un proyecto de Django siguiendo los pasos vistos en clase.</a:t>
            </a:r>
            <a:endParaRPr sz="1250">
              <a:solidFill>
                <a:schemeClr val="dk1"/>
              </a:solidFill>
              <a:highlight>
                <a:schemeClr val="lt1"/>
              </a:highlight>
              <a:latin typeface="DM Sans"/>
              <a:ea typeface="DM Sans"/>
              <a:cs typeface="DM Sans"/>
              <a:sym typeface="DM Sans"/>
            </a:endParaRPr>
          </a:p>
          <a:p>
            <a:pPr indent="0" lvl="0" marL="0" rtl="0" algn="l">
              <a:lnSpc>
                <a:spcPct val="135714"/>
              </a:lnSpc>
              <a:spcBef>
                <a:spcPts val="0"/>
              </a:spcBef>
              <a:spcAft>
                <a:spcPts val="0"/>
              </a:spcAft>
              <a:buClr>
                <a:schemeClr val="dk1"/>
              </a:buClr>
              <a:buSzPts val="1100"/>
              <a:buFont typeface="Arial"/>
              <a:buNone/>
            </a:pPr>
            <a:r>
              <a:t/>
            </a:r>
            <a:endParaRPr sz="1250">
              <a:solidFill>
                <a:schemeClr val="dk1"/>
              </a:solidFill>
              <a:highlight>
                <a:schemeClr val="lt1"/>
              </a:highlight>
              <a:latin typeface="DM Sans"/>
              <a:ea typeface="DM Sans"/>
              <a:cs typeface="DM Sans"/>
              <a:sym typeface="DM Sans"/>
            </a:endParaRPr>
          </a:p>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Este proyecto </a:t>
            </a:r>
            <a:r>
              <a:rPr lang="es" sz="1250">
                <a:solidFill>
                  <a:schemeClr val="dk1"/>
                </a:solidFill>
                <a:highlight>
                  <a:schemeClr val="lt1"/>
                </a:highlight>
                <a:latin typeface="DM Sans"/>
                <a:ea typeface="DM Sans"/>
                <a:cs typeface="DM Sans"/>
                <a:sym typeface="DM Sans"/>
              </a:rPr>
              <a:t>deberá</a:t>
            </a:r>
            <a:r>
              <a:rPr lang="es" sz="1250">
                <a:solidFill>
                  <a:schemeClr val="dk1"/>
                </a:solidFill>
                <a:highlight>
                  <a:schemeClr val="lt1"/>
                </a:highlight>
                <a:latin typeface="DM Sans"/>
                <a:ea typeface="DM Sans"/>
                <a:cs typeface="DM Sans"/>
                <a:sym typeface="DM Sans"/>
              </a:rPr>
              <a:t> contar con 2 vistas:</a:t>
            </a:r>
            <a:endParaRPr sz="1250">
              <a:solidFill>
                <a:schemeClr val="dk1"/>
              </a:solidFill>
              <a:highlight>
                <a:schemeClr val="lt1"/>
              </a:highlight>
              <a:latin typeface="DM Sans"/>
              <a:ea typeface="DM Sans"/>
              <a:cs typeface="DM Sans"/>
              <a:sym typeface="DM Sans"/>
            </a:endParaRPr>
          </a:p>
          <a:p>
            <a:pPr indent="0" lvl="0" marL="457200" rtl="0" algn="l">
              <a:lnSpc>
                <a:spcPct val="135714"/>
              </a:lnSpc>
              <a:spcBef>
                <a:spcPts val="0"/>
              </a:spcBef>
              <a:spcAft>
                <a:spcPts val="0"/>
              </a:spcAft>
              <a:buClr>
                <a:schemeClr val="dk1"/>
              </a:buClr>
              <a:buSzPts val="1100"/>
              <a:buFont typeface="Arial"/>
              <a:buNone/>
            </a:pPr>
            <a:r>
              <a:rPr b="1" lang="es" sz="1250">
                <a:solidFill>
                  <a:schemeClr val="dk1"/>
                </a:solidFill>
                <a:highlight>
                  <a:schemeClr val="lt1"/>
                </a:highlight>
                <a:latin typeface="DM Sans"/>
                <a:ea typeface="DM Sans"/>
                <a:cs typeface="DM Sans"/>
                <a:sym typeface="DM Sans"/>
              </a:rPr>
              <a:t>1.</a:t>
            </a:r>
            <a:r>
              <a:rPr lang="es" sz="1250">
                <a:solidFill>
                  <a:schemeClr val="dk1"/>
                </a:solidFill>
                <a:highlight>
                  <a:schemeClr val="lt1"/>
                </a:highlight>
                <a:latin typeface="DM Sans"/>
                <a:ea typeface="DM Sans"/>
                <a:cs typeface="DM Sans"/>
                <a:sym typeface="DM Sans"/>
              </a:rPr>
              <a:t> La primera </a:t>
            </a:r>
            <a:r>
              <a:rPr lang="es" sz="1250">
                <a:solidFill>
                  <a:schemeClr val="dk1"/>
                </a:solidFill>
                <a:highlight>
                  <a:schemeClr val="lt1"/>
                </a:highlight>
                <a:latin typeface="DM Sans"/>
                <a:ea typeface="DM Sans"/>
                <a:cs typeface="DM Sans"/>
                <a:sym typeface="DM Sans"/>
              </a:rPr>
              <a:t>deberá</a:t>
            </a:r>
            <a:r>
              <a:rPr lang="es" sz="1250">
                <a:solidFill>
                  <a:schemeClr val="dk1"/>
                </a:solidFill>
                <a:highlight>
                  <a:schemeClr val="lt1"/>
                </a:highlight>
                <a:latin typeface="DM Sans"/>
                <a:ea typeface="DM Sans"/>
                <a:cs typeface="DM Sans"/>
                <a:sym typeface="DM Sans"/>
              </a:rPr>
              <a:t> enviar por HttpResponse un string que indique en </a:t>
            </a:r>
            <a:r>
              <a:rPr lang="es" sz="1250">
                <a:solidFill>
                  <a:schemeClr val="dk1"/>
                </a:solidFill>
                <a:highlight>
                  <a:schemeClr val="lt1"/>
                </a:highlight>
                <a:latin typeface="DM Sans"/>
                <a:ea typeface="DM Sans"/>
                <a:cs typeface="DM Sans"/>
                <a:sym typeface="DM Sans"/>
              </a:rPr>
              <a:t>qué</a:t>
            </a:r>
            <a:r>
              <a:rPr lang="es" sz="1250">
                <a:solidFill>
                  <a:schemeClr val="dk1"/>
                </a:solidFill>
                <a:highlight>
                  <a:schemeClr val="lt1"/>
                </a:highlight>
                <a:latin typeface="DM Sans"/>
                <a:ea typeface="DM Sans"/>
                <a:cs typeface="DM Sans"/>
                <a:sym typeface="DM Sans"/>
              </a:rPr>
              <a:t> año aproximadamente </a:t>
            </a:r>
            <a:r>
              <a:rPr lang="es" sz="1250">
                <a:solidFill>
                  <a:schemeClr val="dk1"/>
                </a:solidFill>
                <a:highlight>
                  <a:schemeClr val="lt1"/>
                </a:highlight>
                <a:latin typeface="DM Sans"/>
                <a:ea typeface="DM Sans"/>
                <a:cs typeface="DM Sans"/>
                <a:sym typeface="DM Sans"/>
              </a:rPr>
              <a:t>nació</a:t>
            </a:r>
            <a:r>
              <a:rPr lang="es" sz="1250">
                <a:solidFill>
                  <a:schemeClr val="dk1"/>
                </a:solidFill>
                <a:highlight>
                  <a:schemeClr val="lt1"/>
                </a:highlight>
                <a:latin typeface="DM Sans"/>
                <a:ea typeface="DM Sans"/>
                <a:cs typeface="DM Sans"/>
                <a:sym typeface="DM Sans"/>
              </a:rPr>
              <a:t> una persona si le pasamos por la url la edad (para revisar si un string es solo </a:t>
            </a:r>
            <a:r>
              <a:rPr lang="es" sz="1250">
                <a:solidFill>
                  <a:schemeClr val="dk1"/>
                </a:solidFill>
                <a:highlight>
                  <a:schemeClr val="lt1"/>
                </a:highlight>
                <a:latin typeface="DM Sans"/>
                <a:ea typeface="DM Sans"/>
                <a:cs typeface="DM Sans"/>
                <a:sym typeface="DM Sans"/>
              </a:rPr>
              <a:t>numérico</a:t>
            </a:r>
            <a:r>
              <a:rPr lang="es" sz="1250">
                <a:solidFill>
                  <a:schemeClr val="dk1"/>
                </a:solidFill>
                <a:highlight>
                  <a:schemeClr val="lt1"/>
                </a:highlight>
                <a:latin typeface="DM Sans"/>
                <a:ea typeface="DM Sans"/>
                <a:cs typeface="DM Sans"/>
                <a:sym typeface="DM Sans"/>
              </a:rPr>
              <a:t> se puede usar el </a:t>
            </a:r>
            <a:r>
              <a:rPr lang="es" sz="1250">
                <a:solidFill>
                  <a:schemeClr val="dk1"/>
                </a:solidFill>
                <a:highlight>
                  <a:schemeClr val="lt1"/>
                </a:highlight>
                <a:latin typeface="DM Sans"/>
                <a:ea typeface="DM Sans"/>
                <a:cs typeface="DM Sans"/>
                <a:sym typeface="DM Sans"/>
              </a:rPr>
              <a:t>método</a:t>
            </a:r>
            <a:r>
              <a:rPr lang="es" sz="1250">
                <a:solidFill>
                  <a:schemeClr val="dk1"/>
                </a:solidFill>
                <a:highlight>
                  <a:schemeClr val="lt1"/>
                </a:highlight>
                <a:latin typeface="DM Sans"/>
                <a:ea typeface="DM Sans"/>
                <a:cs typeface="DM Sans"/>
                <a:sym typeface="DM Sans"/>
              </a:rPr>
              <a:t> .isnumeric() de los strings que devuelve True en caso de que sean solo </a:t>
            </a:r>
            <a:r>
              <a:rPr lang="es" sz="1250">
                <a:solidFill>
                  <a:schemeClr val="dk1"/>
                </a:solidFill>
                <a:highlight>
                  <a:schemeClr val="lt1"/>
                </a:highlight>
                <a:latin typeface="DM Sans"/>
                <a:ea typeface="DM Sans"/>
                <a:cs typeface="DM Sans"/>
                <a:sym typeface="DM Sans"/>
              </a:rPr>
              <a:t>números</a:t>
            </a:r>
            <a:r>
              <a:rPr lang="es" sz="1250">
                <a:solidFill>
                  <a:schemeClr val="dk1"/>
                </a:solidFill>
                <a:highlight>
                  <a:schemeClr val="lt1"/>
                </a:highlight>
                <a:latin typeface="DM Sans"/>
                <a:ea typeface="DM Sans"/>
                <a:cs typeface="DM Sans"/>
                <a:sym typeface="DM Sans"/>
              </a:rPr>
              <a:t>).</a:t>
            </a:r>
            <a:endParaRPr sz="1250">
              <a:solidFill>
                <a:schemeClr val="dk1"/>
              </a:solidFill>
              <a:highlight>
                <a:schemeClr val="lt1"/>
              </a:highlight>
              <a:latin typeface="DM Sans"/>
              <a:ea typeface="DM Sans"/>
              <a:cs typeface="DM Sans"/>
              <a:sym typeface="DM Sans"/>
            </a:endParaRPr>
          </a:p>
          <a:p>
            <a:pPr indent="0" lvl="0" marL="457200" rtl="0" algn="l">
              <a:lnSpc>
                <a:spcPct val="135714"/>
              </a:lnSpc>
              <a:spcBef>
                <a:spcPts val="0"/>
              </a:spcBef>
              <a:spcAft>
                <a:spcPts val="0"/>
              </a:spcAft>
              <a:buClr>
                <a:schemeClr val="dk1"/>
              </a:buClr>
              <a:buSzPts val="1100"/>
              <a:buFont typeface="Arial"/>
              <a:buNone/>
            </a:pPr>
            <a:r>
              <a:rPr b="1" lang="es" sz="1250">
                <a:solidFill>
                  <a:schemeClr val="dk1"/>
                </a:solidFill>
                <a:highlight>
                  <a:schemeClr val="lt1"/>
                </a:highlight>
                <a:latin typeface="DM Sans"/>
                <a:ea typeface="DM Sans"/>
                <a:cs typeface="DM Sans"/>
                <a:sym typeface="DM Sans"/>
              </a:rPr>
              <a:t>2. </a:t>
            </a:r>
            <a:r>
              <a:rPr lang="es" sz="1250">
                <a:solidFill>
                  <a:schemeClr val="dk1"/>
                </a:solidFill>
                <a:highlight>
                  <a:schemeClr val="lt1"/>
                </a:highlight>
                <a:latin typeface="DM Sans"/>
                <a:ea typeface="DM Sans"/>
                <a:cs typeface="DM Sans"/>
                <a:sym typeface="DM Sans"/>
              </a:rPr>
              <a:t>La segunda solo </a:t>
            </a:r>
            <a:r>
              <a:rPr lang="es" sz="1250">
                <a:solidFill>
                  <a:schemeClr val="dk1"/>
                </a:solidFill>
                <a:highlight>
                  <a:schemeClr val="lt1"/>
                </a:highlight>
                <a:latin typeface="DM Sans"/>
                <a:ea typeface="DM Sans"/>
                <a:cs typeface="DM Sans"/>
                <a:sym typeface="DM Sans"/>
              </a:rPr>
              <a:t>requerirá</a:t>
            </a:r>
            <a:r>
              <a:rPr lang="es" sz="1250">
                <a:solidFill>
                  <a:schemeClr val="dk1"/>
                </a:solidFill>
                <a:highlight>
                  <a:schemeClr val="lt1"/>
                </a:highlight>
                <a:latin typeface="DM Sans"/>
                <a:ea typeface="DM Sans"/>
                <a:cs typeface="DM Sans"/>
                <a:sym typeface="DM Sans"/>
              </a:rPr>
              <a:t> que en lugar de pasarle un string como argumento al HttpResponse se le pase un template en el cual se </a:t>
            </a:r>
            <a:r>
              <a:rPr lang="es" sz="1250">
                <a:solidFill>
                  <a:schemeClr val="dk1"/>
                </a:solidFill>
                <a:highlight>
                  <a:schemeClr val="lt1"/>
                </a:highlight>
                <a:latin typeface="DM Sans"/>
                <a:ea typeface="DM Sans"/>
                <a:cs typeface="DM Sans"/>
                <a:sym typeface="DM Sans"/>
              </a:rPr>
              <a:t>mostrará</a:t>
            </a:r>
            <a:r>
              <a:rPr lang="es" sz="1250">
                <a:solidFill>
                  <a:schemeClr val="dk1"/>
                </a:solidFill>
                <a:highlight>
                  <a:schemeClr val="lt1"/>
                </a:highlight>
                <a:latin typeface="DM Sans"/>
                <a:ea typeface="DM Sans"/>
                <a:cs typeface="DM Sans"/>
                <a:sym typeface="DM Sans"/>
              </a:rPr>
              <a:t> un mensaje que diga "Bienvenidos".</a:t>
            </a:r>
            <a:endParaRPr sz="1250">
              <a:solidFill>
                <a:schemeClr val="dk1"/>
              </a:solidFill>
              <a:highlight>
                <a:schemeClr val="lt1"/>
              </a:highlight>
              <a:latin typeface="DM Sans"/>
              <a:ea typeface="DM Sans"/>
              <a:cs typeface="DM Sans"/>
              <a:sym typeface="DM Sans"/>
            </a:endParaRPr>
          </a:p>
          <a:p>
            <a:pPr indent="0" lvl="0" marL="45720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La url de acceso </a:t>
            </a:r>
            <a:r>
              <a:rPr lang="es" sz="1250">
                <a:solidFill>
                  <a:schemeClr val="dk1"/>
                </a:solidFill>
                <a:highlight>
                  <a:schemeClr val="lt1"/>
                </a:highlight>
                <a:latin typeface="DM Sans"/>
                <a:ea typeface="DM Sans"/>
                <a:cs typeface="DM Sans"/>
                <a:sym typeface="DM Sans"/>
              </a:rPr>
              <a:t>deberá</a:t>
            </a:r>
            <a:r>
              <a:rPr lang="es" sz="1250">
                <a:solidFill>
                  <a:schemeClr val="dk1"/>
                </a:solidFill>
                <a:highlight>
                  <a:schemeClr val="lt1"/>
                </a:highlight>
                <a:latin typeface="DM Sans"/>
                <a:ea typeface="DM Sans"/>
                <a:cs typeface="DM Sans"/>
                <a:sym typeface="DM Sans"/>
              </a:rPr>
              <a:t> ser 'bienvenida/'.</a:t>
            </a:r>
            <a:endParaRPr sz="1250">
              <a:solidFill>
                <a:schemeClr val="dk1"/>
              </a:solidFill>
              <a:highlight>
                <a:schemeClr val="lt1"/>
              </a:highlight>
              <a:latin typeface="DM Sans"/>
              <a:ea typeface="DM Sans"/>
              <a:cs typeface="DM Sans"/>
              <a:sym typeface="DM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16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Resoluciones</a:t>
            </a:r>
            <a:endParaRPr b="1" sz="4000">
              <a:solidFill>
                <a:schemeClr val="dk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89"/>
          <p:cNvSpPr txBox="1"/>
          <p:nvPr/>
        </p:nvSpPr>
        <p:spPr>
          <a:xfrm>
            <a:off x="4826050" y="2166600"/>
            <a:ext cx="4065000" cy="1293000"/>
          </a:xfrm>
          <a:prstGeom prst="rect">
            <a:avLst/>
          </a:prstGeom>
          <a:noFill/>
          <a:ln cap="flat" cmpd="sng" w="9525">
            <a:solidFill>
              <a:srgbClr val="EAFF6A"/>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lang="es" sz="1200">
                <a:solidFill>
                  <a:schemeClr val="dk1"/>
                </a:solidFill>
                <a:latin typeface="DM Sans"/>
                <a:ea typeface="DM Sans"/>
                <a:cs typeface="DM Sans"/>
                <a:sym typeface="DM Sans"/>
              </a:rPr>
              <a:t>Notas actividad 4</a:t>
            </a:r>
            <a:endParaRPr b="1" sz="1200">
              <a:solidFill>
                <a:schemeClr val="dk1"/>
              </a:solidFill>
              <a:latin typeface="DM Sans"/>
              <a:ea typeface="DM Sans"/>
              <a:cs typeface="DM Sans"/>
              <a:sym typeface="DM Sans"/>
            </a:endParaRPr>
          </a:p>
          <a:p>
            <a:pPr indent="0" lvl="0" marL="450000" rtl="0" algn="l">
              <a:spcBef>
                <a:spcPts val="0"/>
              </a:spcBef>
              <a:spcAft>
                <a:spcPts val="0"/>
              </a:spcAft>
              <a:buNone/>
            </a:pPr>
            <a:r>
              <a:rPr lang="es" sz="1200">
                <a:solidFill>
                  <a:srgbClr val="595959"/>
                </a:solidFill>
                <a:latin typeface="DM Sans"/>
                <a:ea typeface="DM Sans"/>
                <a:cs typeface="DM Sans"/>
                <a:sym typeface="DM Sans"/>
              </a:rPr>
              <a:t>Aclaraciones</a:t>
            </a:r>
            <a:endParaRPr sz="1200">
              <a:solidFill>
                <a:srgbClr val="595959"/>
              </a:solidFill>
              <a:latin typeface="DM Sans"/>
              <a:ea typeface="DM Sans"/>
              <a:cs typeface="DM Sans"/>
              <a:sym typeface="DM Sans"/>
            </a:endParaRPr>
          </a:p>
          <a:p>
            <a:pPr indent="0" lvl="0" marL="450000" rtl="0" algn="l">
              <a:spcBef>
                <a:spcPts val="0"/>
              </a:spcBef>
              <a:spcAft>
                <a:spcPts val="0"/>
              </a:spcAft>
              <a:buNone/>
            </a:pPr>
            <a:r>
              <a:t/>
            </a:r>
            <a:endParaRPr sz="1200">
              <a:solidFill>
                <a:srgbClr val="595959"/>
              </a:solidFill>
              <a:latin typeface="DM Sans"/>
              <a:ea typeface="DM Sans"/>
              <a:cs typeface="DM Sans"/>
              <a:sym typeface="DM Sans"/>
            </a:endParaRPr>
          </a:p>
          <a:p>
            <a:pPr indent="0" lvl="0" marL="450000" rtl="0" algn="l">
              <a:spcBef>
                <a:spcPts val="0"/>
              </a:spcBef>
              <a:spcAft>
                <a:spcPts val="0"/>
              </a:spcAft>
              <a:buNone/>
            </a:pPr>
            <a:r>
              <a:rPr lang="es" sz="1200">
                <a:solidFill>
                  <a:srgbClr val="595959"/>
                </a:solidFill>
                <a:latin typeface="DM Sans"/>
                <a:ea typeface="DM Sans"/>
                <a:cs typeface="DM Sans"/>
                <a:sym typeface="DM Sans"/>
              </a:rPr>
              <a:t>Ten en cuenta que la primera </a:t>
            </a:r>
            <a:r>
              <a:rPr lang="es" sz="1200">
                <a:solidFill>
                  <a:srgbClr val="595959"/>
                </a:solidFill>
                <a:latin typeface="DM Sans"/>
                <a:ea typeface="DM Sans"/>
                <a:cs typeface="DM Sans"/>
                <a:sym typeface="DM Sans"/>
              </a:rPr>
              <a:t>aparición</a:t>
            </a:r>
            <a:r>
              <a:rPr lang="es" sz="1200">
                <a:solidFill>
                  <a:srgbClr val="595959"/>
                </a:solidFill>
                <a:latin typeface="DM Sans"/>
                <a:ea typeface="DM Sans"/>
                <a:cs typeface="DM Sans"/>
                <a:sym typeface="DM Sans"/>
              </a:rPr>
              <a:t> </a:t>
            </a:r>
            <a:r>
              <a:rPr lang="es" sz="1200">
                <a:solidFill>
                  <a:srgbClr val="595959"/>
                </a:solidFill>
                <a:latin typeface="DM Sans"/>
                <a:ea typeface="DM Sans"/>
                <a:cs typeface="DM Sans"/>
                <a:sym typeface="DM Sans"/>
              </a:rPr>
              <a:t>sería</a:t>
            </a:r>
            <a:r>
              <a:rPr lang="es" sz="1200">
                <a:solidFill>
                  <a:srgbClr val="595959"/>
                </a:solidFill>
                <a:latin typeface="DM Sans"/>
                <a:ea typeface="DM Sans"/>
                <a:cs typeface="DM Sans"/>
                <a:sym typeface="DM Sans"/>
              </a:rPr>
              <a:t> la </a:t>
            </a:r>
            <a:r>
              <a:rPr lang="es" sz="1200">
                <a:solidFill>
                  <a:srgbClr val="595959"/>
                </a:solidFill>
                <a:latin typeface="DM Sans"/>
                <a:ea typeface="DM Sans"/>
                <a:cs typeface="DM Sans"/>
                <a:sym typeface="DM Sans"/>
              </a:rPr>
              <a:t>posición</a:t>
            </a:r>
            <a:r>
              <a:rPr lang="es" sz="1200">
                <a:solidFill>
                  <a:srgbClr val="595959"/>
                </a:solidFill>
                <a:latin typeface="DM Sans"/>
                <a:ea typeface="DM Sans"/>
                <a:cs typeface="DM Sans"/>
                <a:sym typeface="DM Sans"/>
              </a:rPr>
              <a:t> 1 de la tupla, por lo cual </a:t>
            </a:r>
            <a:r>
              <a:rPr lang="es" sz="1200">
                <a:solidFill>
                  <a:srgbClr val="595959"/>
                </a:solidFill>
                <a:latin typeface="DM Sans"/>
                <a:ea typeface="DM Sans"/>
                <a:cs typeface="DM Sans"/>
                <a:sym typeface="DM Sans"/>
              </a:rPr>
              <a:t>deberíamos</a:t>
            </a:r>
            <a:r>
              <a:rPr lang="es" sz="1200">
                <a:solidFill>
                  <a:srgbClr val="595959"/>
                </a:solidFill>
                <a:latin typeface="DM Sans"/>
                <a:ea typeface="DM Sans"/>
                <a:cs typeface="DM Sans"/>
                <a:sym typeface="DM Sans"/>
              </a:rPr>
              <a:t> buscar el </a:t>
            </a:r>
            <a:r>
              <a:rPr lang="es" sz="1200">
                <a:solidFill>
                  <a:srgbClr val="595959"/>
                </a:solidFill>
                <a:latin typeface="DM Sans"/>
                <a:ea typeface="DM Sans"/>
                <a:cs typeface="DM Sans"/>
                <a:sym typeface="DM Sans"/>
              </a:rPr>
              <a:t>índice</a:t>
            </a:r>
            <a:r>
              <a:rPr lang="es" sz="1200">
                <a:solidFill>
                  <a:srgbClr val="595959"/>
                </a:solidFill>
                <a:latin typeface="DM Sans"/>
                <a:ea typeface="DM Sans"/>
                <a:cs typeface="DM Sans"/>
                <a:sym typeface="DM Sans"/>
              </a:rPr>
              <a:t> de la siguiente </a:t>
            </a:r>
            <a:r>
              <a:rPr lang="es" sz="1200">
                <a:solidFill>
                  <a:srgbClr val="595959"/>
                </a:solidFill>
                <a:latin typeface="DM Sans"/>
                <a:ea typeface="DM Sans"/>
                <a:cs typeface="DM Sans"/>
                <a:sym typeface="DM Sans"/>
              </a:rPr>
              <a:t>aparición.</a:t>
            </a:r>
            <a:endParaRPr sz="1200">
              <a:solidFill>
                <a:srgbClr val="595959"/>
              </a:solidFill>
              <a:latin typeface="DM Sans"/>
              <a:ea typeface="DM Sans"/>
              <a:cs typeface="DM Sans"/>
              <a:sym typeface="DM Sans"/>
            </a:endParaRPr>
          </a:p>
        </p:txBody>
      </p:sp>
      <p:grpSp>
        <p:nvGrpSpPr>
          <p:cNvPr id="340" name="Google Shape;340;p89"/>
          <p:cNvGrpSpPr/>
          <p:nvPr/>
        </p:nvGrpSpPr>
        <p:grpSpPr>
          <a:xfrm>
            <a:off x="4838951" y="2289022"/>
            <a:ext cx="465285" cy="465285"/>
            <a:chOff x="4202550" y="994173"/>
            <a:chExt cx="738900" cy="738900"/>
          </a:xfrm>
        </p:grpSpPr>
        <p:sp>
          <p:nvSpPr>
            <p:cNvPr id="341" name="Google Shape;341;p89"/>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342" name="Google Shape;342;p89" title="ícono de codertips"/>
            <p:cNvPicPr preferRelativeResize="0"/>
            <p:nvPr/>
          </p:nvPicPr>
          <p:blipFill>
            <a:blip r:embed="rId3">
              <a:alphaModFix/>
            </a:blip>
            <a:stretch>
              <a:fillRect/>
            </a:stretch>
          </p:blipFill>
          <p:spPr>
            <a:xfrm>
              <a:off x="4346700" y="1138325"/>
              <a:ext cx="450600" cy="450600"/>
            </a:xfrm>
            <a:prstGeom prst="rect">
              <a:avLst/>
            </a:prstGeom>
            <a:noFill/>
            <a:ln>
              <a:noFill/>
            </a:ln>
          </p:spPr>
        </p:pic>
      </p:grpSp>
      <p:sp>
        <p:nvSpPr>
          <p:cNvPr id="343" name="Google Shape;343;p89"/>
          <p:cNvSpPr txBox="1"/>
          <p:nvPr/>
        </p:nvSpPr>
        <p:spPr>
          <a:xfrm>
            <a:off x="419350" y="879250"/>
            <a:ext cx="57426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3400">
                <a:solidFill>
                  <a:schemeClr val="dk1"/>
                </a:solidFill>
                <a:latin typeface="DM Sans"/>
                <a:ea typeface="DM Sans"/>
                <a:cs typeface="DM Sans"/>
                <a:sym typeface="DM Sans"/>
              </a:rPr>
              <a:t>Actividad 4</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3400">
                <a:solidFill>
                  <a:srgbClr val="595959"/>
                </a:solidFill>
                <a:latin typeface="DM Sans"/>
                <a:ea typeface="DM Sans"/>
                <a:cs typeface="DM Sans"/>
                <a:sym typeface="DM Sans"/>
              </a:rPr>
              <a:t>¿Cuánto y dónde?</a:t>
            </a:r>
            <a:endParaRPr b="1" sz="3400">
              <a:solidFill>
                <a:srgbClr val="595959"/>
              </a:solidFill>
              <a:latin typeface="DM Sans"/>
              <a:ea typeface="DM Sans"/>
              <a:cs typeface="DM Sans"/>
              <a:sym typeface="DM Sans"/>
            </a:endParaRPr>
          </a:p>
        </p:txBody>
      </p:sp>
      <p:sp>
        <p:nvSpPr>
          <p:cNvPr id="344" name="Google Shape;344;p89"/>
          <p:cNvSpPr txBox="1"/>
          <p:nvPr/>
        </p:nvSpPr>
        <p:spPr>
          <a:xfrm>
            <a:off x="419350" y="2056951"/>
            <a:ext cx="4039200" cy="2466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Crea un programa que, teniendo en cuenta la siguiente tupla, muestre el valor del segundo elemento de la misma. </a:t>
            </a:r>
            <a:r>
              <a:rPr lang="es" sz="1250">
                <a:solidFill>
                  <a:schemeClr val="dk1"/>
                </a:solidFill>
                <a:highlight>
                  <a:schemeClr val="lt1"/>
                </a:highlight>
                <a:latin typeface="DM Sans"/>
                <a:ea typeface="DM Sans"/>
                <a:cs typeface="DM Sans"/>
                <a:sym typeface="DM Sans"/>
              </a:rPr>
              <a:t>Además</a:t>
            </a:r>
            <a:r>
              <a:rPr lang="es" sz="1250">
                <a:solidFill>
                  <a:schemeClr val="dk1"/>
                </a:solidFill>
                <a:highlight>
                  <a:schemeClr val="lt1"/>
                </a:highlight>
                <a:latin typeface="DM Sans"/>
                <a:ea typeface="DM Sans"/>
                <a:cs typeface="DM Sans"/>
                <a:sym typeface="DM Sans"/>
              </a:rPr>
              <a:t>, debe mostrar </a:t>
            </a:r>
            <a:r>
              <a:rPr lang="es" sz="1250">
                <a:solidFill>
                  <a:schemeClr val="dk1"/>
                </a:solidFill>
                <a:highlight>
                  <a:schemeClr val="lt1"/>
                </a:highlight>
                <a:latin typeface="DM Sans"/>
                <a:ea typeface="DM Sans"/>
                <a:cs typeface="DM Sans"/>
                <a:sym typeface="DM Sans"/>
              </a:rPr>
              <a:t>cuántas</a:t>
            </a:r>
            <a:r>
              <a:rPr lang="es" sz="1250">
                <a:solidFill>
                  <a:schemeClr val="dk1"/>
                </a:solidFill>
                <a:highlight>
                  <a:schemeClr val="lt1"/>
                </a:highlight>
                <a:latin typeface="DM Sans"/>
                <a:ea typeface="DM Sans"/>
                <a:cs typeface="DM Sans"/>
                <a:sym typeface="DM Sans"/>
              </a:rPr>
              <a:t> veces se repite este valor y cuál es el </a:t>
            </a:r>
            <a:r>
              <a:rPr lang="es" sz="1250">
                <a:solidFill>
                  <a:schemeClr val="dk1"/>
                </a:solidFill>
                <a:highlight>
                  <a:schemeClr val="lt1"/>
                </a:highlight>
                <a:latin typeface="DM Sans"/>
                <a:ea typeface="DM Sans"/>
                <a:cs typeface="DM Sans"/>
                <a:sym typeface="DM Sans"/>
              </a:rPr>
              <a:t>índice</a:t>
            </a:r>
            <a:r>
              <a:rPr lang="es" sz="1250">
                <a:solidFill>
                  <a:schemeClr val="dk1"/>
                </a:solidFill>
                <a:highlight>
                  <a:schemeClr val="lt1"/>
                </a:highlight>
                <a:latin typeface="DM Sans"/>
                <a:ea typeface="DM Sans"/>
                <a:cs typeface="DM Sans"/>
                <a:sym typeface="DM Sans"/>
              </a:rPr>
              <a:t> del valor repetido.</a:t>
            </a:r>
            <a:endParaRPr sz="1250">
              <a:solidFill>
                <a:schemeClr val="dk1"/>
              </a:solidFill>
              <a:highlight>
                <a:schemeClr val="lt1"/>
              </a:highlight>
              <a:latin typeface="DM Sans"/>
              <a:ea typeface="DM Sans"/>
              <a:cs typeface="DM Sans"/>
              <a:sym typeface="DM Sans"/>
            </a:endParaRPr>
          </a:p>
          <a:p>
            <a:pPr indent="0" lvl="0" marL="0" rtl="0" algn="l">
              <a:lnSpc>
                <a:spcPct val="135714"/>
              </a:lnSpc>
              <a:spcBef>
                <a:spcPts val="0"/>
              </a:spcBef>
              <a:spcAft>
                <a:spcPts val="0"/>
              </a:spcAft>
              <a:buClr>
                <a:schemeClr val="dk1"/>
              </a:buClr>
              <a:buSzPts val="1100"/>
              <a:buFont typeface="Arial"/>
              <a:buNone/>
            </a:pPr>
            <a:r>
              <a:t/>
            </a:r>
            <a:endParaRPr sz="1250">
              <a:solidFill>
                <a:schemeClr val="dk1"/>
              </a:solidFill>
              <a:highlight>
                <a:schemeClr val="lt1"/>
              </a:highlight>
              <a:latin typeface="DM Sans"/>
              <a:ea typeface="DM Sans"/>
              <a:cs typeface="DM Sans"/>
              <a:sym typeface="DM Sans"/>
            </a:endParaRPr>
          </a:p>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palabras_tupla = ("manzana", "pera", "uva", "naranja", "sandía", "manzana", "plátano", "kiwi", "pera", "fresa", "mango", "uva", "cereza", "manzana", "durazno")</a:t>
            </a:r>
            <a:endParaRPr sz="1250">
              <a:solidFill>
                <a:schemeClr val="dk1"/>
              </a:solidFill>
              <a:highlight>
                <a:schemeClr val="lt1"/>
              </a:highlight>
              <a:latin typeface="DM Sans"/>
              <a:ea typeface="DM Sans"/>
              <a:cs typeface="DM Sans"/>
              <a:sym typeface="DM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161"/>
          <p:cNvSpPr txBox="1"/>
          <p:nvPr/>
        </p:nvSpPr>
        <p:spPr>
          <a:xfrm>
            <a:off x="358825" y="259775"/>
            <a:ext cx="8674800" cy="71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800">
                <a:solidFill>
                  <a:schemeClr val="dk1"/>
                </a:solidFill>
                <a:latin typeface="DM Sans"/>
                <a:ea typeface="DM Sans"/>
                <a:cs typeface="DM Sans"/>
                <a:sym typeface="DM Sans"/>
              </a:rPr>
              <a:t>Ejemplos de solución </a:t>
            </a:r>
            <a:endParaRPr b="1" sz="3800">
              <a:solidFill>
                <a:schemeClr val="dk1"/>
              </a:solidFill>
              <a:latin typeface="DM Sans"/>
              <a:ea typeface="DM Sans"/>
              <a:cs typeface="DM Sans"/>
              <a:sym typeface="DM Sans"/>
            </a:endParaRPr>
          </a:p>
        </p:txBody>
      </p:sp>
      <p:sp>
        <p:nvSpPr>
          <p:cNvPr id="876" name="Google Shape;876;p161"/>
          <p:cNvSpPr txBox="1"/>
          <p:nvPr/>
        </p:nvSpPr>
        <p:spPr>
          <a:xfrm>
            <a:off x="358825" y="1484575"/>
            <a:ext cx="3000000" cy="65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400">
                <a:solidFill>
                  <a:schemeClr val="dk1"/>
                </a:solidFill>
                <a:latin typeface="DM Sans"/>
                <a:ea typeface="DM Sans"/>
                <a:cs typeface="DM Sans"/>
                <a:sym typeface="DM Sans"/>
              </a:rPr>
              <a:t>A</a:t>
            </a:r>
            <a:r>
              <a:rPr b="1" lang="es" sz="3400">
                <a:solidFill>
                  <a:schemeClr val="dk1"/>
                </a:solidFill>
                <a:latin typeface="DM Sans"/>
                <a:ea typeface="DM Sans"/>
                <a:cs typeface="DM Sans"/>
                <a:sym typeface="DM Sans"/>
              </a:rPr>
              <a:t>ctividad 1</a:t>
            </a:r>
            <a:endParaRPr sz="3400"/>
          </a:p>
        </p:txBody>
      </p:sp>
      <p:sp>
        <p:nvSpPr>
          <p:cNvPr id="877" name="Google Shape;877;p161"/>
          <p:cNvSpPr txBox="1"/>
          <p:nvPr/>
        </p:nvSpPr>
        <p:spPr>
          <a:xfrm>
            <a:off x="4658025" y="1391900"/>
            <a:ext cx="3000000" cy="65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400">
                <a:solidFill>
                  <a:schemeClr val="dk1"/>
                </a:solidFill>
                <a:latin typeface="DM Sans"/>
                <a:ea typeface="DM Sans"/>
                <a:cs typeface="DM Sans"/>
                <a:sym typeface="DM Sans"/>
              </a:rPr>
              <a:t>A</a:t>
            </a:r>
            <a:r>
              <a:rPr b="1" lang="es" sz="3400">
                <a:solidFill>
                  <a:schemeClr val="dk1"/>
                </a:solidFill>
                <a:latin typeface="DM Sans"/>
                <a:ea typeface="DM Sans"/>
                <a:cs typeface="DM Sans"/>
                <a:sym typeface="DM Sans"/>
              </a:rPr>
              <a:t>ctividad 2</a:t>
            </a:r>
            <a:endParaRPr sz="3400"/>
          </a:p>
        </p:txBody>
      </p:sp>
      <p:sp>
        <p:nvSpPr>
          <p:cNvPr id="878" name="Google Shape;878;p161"/>
          <p:cNvSpPr txBox="1"/>
          <p:nvPr/>
        </p:nvSpPr>
        <p:spPr>
          <a:xfrm>
            <a:off x="419200" y="2249450"/>
            <a:ext cx="3473100" cy="1959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Esta actividad puede ser guiada revisando los commits de la rama master o pasándose a las diferentes ramas de las partes </a:t>
            </a:r>
            <a:r>
              <a:rPr lang="es" sz="1250">
                <a:solidFill>
                  <a:schemeClr val="dk1"/>
                </a:solidFill>
                <a:highlight>
                  <a:schemeClr val="lt1"/>
                </a:highlight>
                <a:latin typeface="DM Sans"/>
                <a:ea typeface="DM Sans"/>
                <a:cs typeface="DM Sans"/>
                <a:sym typeface="DM Sans"/>
              </a:rPr>
              <a:t>específicas</a:t>
            </a:r>
            <a:r>
              <a:rPr lang="es" sz="1250">
                <a:solidFill>
                  <a:schemeClr val="dk1"/>
                </a:solidFill>
                <a:highlight>
                  <a:schemeClr val="lt1"/>
                </a:highlight>
                <a:latin typeface="DM Sans"/>
                <a:ea typeface="DM Sans"/>
                <a:cs typeface="DM Sans"/>
                <a:sym typeface="DM Sans"/>
              </a:rPr>
              <a:t>. Esto es debido a que se </a:t>
            </a:r>
            <a:r>
              <a:rPr lang="es" sz="1250">
                <a:solidFill>
                  <a:schemeClr val="dk1"/>
                </a:solidFill>
                <a:highlight>
                  <a:schemeClr val="lt1"/>
                </a:highlight>
                <a:latin typeface="DM Sans"/>
                <a:ea typeface="DM Sans"/>
                <a:cs typeface="DM Sans"/>
                <a:sym typeface="DM Sans"/>
              </a:rPr>
              <a:t>siguió</a:t>
            </a:r>
            <a:r>
              <a:rPr lang="es" sz="1250">
                <a:solidFill>
                  <a:schemeClr val="dk1"/>
                </a:solidFill>
                <a:highlight>
                  <a:schemeClr val="lt1"/>
                </a:highlight>
                <a:latin typeface="DM Sans"/>
                <a:ea typeface="DM Sans"/>
                <a:cs typeface="DM Sans"/>
                <a:sym typeface="DM Sans"/>
              </a:rPr>
              <a:t> los mismos pasos para armar este repositorio </a:t>
            </a:r>
            <a:r>
              <a:rPr lang="es" sz="1250">
                <a:solidFill>
                  <a:schemeClr val="dk1"/>
                </a:solidFill>
                <a:highlight>
                  <a:schemeClr val="lt1"/>
                </a:highlight>
                <a:latin typeface="DM Sans"/>
                <a:ea typeface="DM Sans"/>
                <a:cs typeface="DM Sans"/>
                <a:sym typeface="DM Sans"/>
              </a:rPr>
              <a:t>así</a:t>
            </a:r>
            <a:r>
              <a:rPr lang="es" sz="1250">
                <a:solidFill>
                  <a:schemeClr val="dk1"/>
                </a:solidFill>
                <a:highlight>
                  <a:schemeClr val="lt1"/>
                </a:highlight>
                <a:latin typeface="DM Sans"/>
                <a:ea typeface="DM Sans"/>
                <a:cs typeface="DM Sans"/>
                <a:sym typeface="DM Sans"/>
              </a:rPr>
              <a:t> lo tienen como guía.</a:t>
            </a:r>
            <a:endParaRPr sz="1250">
              <a:solidFill>
                <a:schemeClr val="dk1"/>
              </a:solidFill>
              <a:highlight>
                <a:schemeClr val="lt1"/>
              </a:highlight>
              <a:latin typeface="DM Sans"/>
              <a:ea typeface="DM Sans"/>
              <a:cs typeface="DM Sans"/>
              <a:sym typeface="DM Sans"/>
            </a:endParaRPr>
          </a:p>
          <a:p>
            <a:pPr indent="0" lvl="0" marL="0" rtl="0" algn="l">
              <a:spcBef>
                <a:spcPts val="0"/>
              </a:spcBef>
              <a:spcAft>
                <a:spcPts val="1000"/>
              </a:spcAft>
              <a:buClr>
                <a:schemeClr val="dk1"/>
              </a:buClr>
              <a:buSzPts val="2000"/>
              <a:buFont typeface="Arial"/>
              <a:buNone/>
            </a:pPr>
            <a:r>
              <a:t/>
            </a:r>
            <a:endParaRPr sz="1350">
              <a:solidFill>
                <a:schemeClr val="dk1"/>
              </a:solidFill>
              <a:latin typeface="DM Sans"/>
              <a:ea typeface="DM Sans"/>
              <a:cs typeface="DM Sans"/>
              <a:sym typeface="DM Sans"/>
            </a:endParaRPr>
          </a:p>
        </p:txBody>
      </p:sp>
      <p:sp>
        <p:nvSpPr>
          <p:cNvPr id="879" name="Google Shape;879;p161"/>
          <p:cNvSpPr txBox="1"/>
          <p:nvPr/>
        </p:nvSpPr>
        <p:spPr>
          <a:xfrm>
            <a:off x="4732275" y="2302475"/>
            <a:ext cx="3473100" cy="106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2000"/>
              <a:buFont typeface="Arial"/>
              <a:buNone/>
            </a:pPr>
            <a:r>
              <a:rPr lang="es" sz="1350">
                <a:solidFill>
                  <a:schemeClr val="dk1"/>
                </a:solidFill>
                <a:latin typeface="DM Sans"/>
                <a:ea typeface="DM Sans"/>
                <a:cs typeface="DM Sans"/>
                <a:sym typeface="DM Sans"/>
              </a:rPr>
              <a:t>Punto 1 : </a:t>
            </a:r>
            <a:r>
              <a:rPr lang="es" sz="1350" u="sng">
                <a:solidFill>
                  <a:schemeClr val="hlink"/>
                </a:solidFill>
                <a:latin typeface="DM Sans"/>
                <a:ea typeface="DM Sans"/>
                <a:cs typeface="DM Sans"/>
                <a:sym typeface="DM Sans"/>
                <a:hlinkClick r:id="rId3"/>
              </a:rPr>
              <a:t>Disponible aquí</a:t>
            </a:r>
            <a:endParaRPr sz="1350">
              <a:solidFill>
                <a:schemeClr val="dk1"/>
              </a:solidFill>
              <a:latin typeface="DM Sans"/>
              <a:ea typeface="DM Sans"/>
              <a:cs typeface="DM Sans"/>
              <a:sym typeface="DM Sans"/>
            </a:endParaRPr>
          </a:p>
          <a:p>
            <a:pPr indent="0" lvl="0" marL="0" rtl="0" algn="l">
              <a:spcBef>
                <a:spcPts val="100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rtl="0" algn="l">
              <a:spcBef>
                <a:spcPts val="1000"/>
              </a:spcBef>
              <a:spcAft>
                <a:spcPts val="1000"/>
              </a:spcAft>
              <a:buClr>
                <a:schemeClr val="dk1"/>
              </a:buClr>
              <a:buSzPts val="2000"/>
              <a:buFont typeface="Arial"/>
              <a:buNone/>
            </a:pPr>
            <a:r>
              <a:rPr lang="es" sz="1350">
                <a:solidFill>
                  <a:schemeClr val="dk1"/>
                </a:solidFill>
                <a:latin typeface="DM Sans"/>
                <a:ea typeface="DM Sans"/>
                <a:cs typeface="DM Sans"/>
                <a:sym typeface="DM Sans"/>
              </a:rPr>
              <a:t>Punto 2 : </a:t>
            </a:r>
            <a:r>
              <a:rPr lang="es" sz="1350" u="sng">
                <a:solidFill>
                  <a:schemeClr val="hlink"/>
                </a:solidFill>
                <a:latin typeface="DM Sans"/>
                <a:ea typeface="DM Sans"/>
                <a:cs typeface="DM Sans"/>
                <a:sym typeface="DM Sans"/>
                <a:hlinkClick r:id="rId4"/>
              </a:rPr>
              <a:t>Disponible</a:t>
            </a:r>
            <a:r>
              <a:rPr lang="es" sz="1350" u="sng">
                <a:solidFill>
                  <a:schemeClr val="hlink"/>
                </a:solidFill>
                <a:latin typeface="DM Sans"/>
                <a:ea typeface="DM Sans"/>
                <a:cs typeface="DM Sans"/>
                <a:sym typeface="DM Sans"/>
                <a:hlinkClick r:id="rId5"/>
              </a:rPr>
              <a:t> aquí</a:t>
            </a:r>
            <a:endParaRPr sz="1350">
              <a:solidFill>
                <a:schemeClr val="dk1"/>
              </a:solidFill>
              <a:latin typeface="DM Sans"/>
              <a:ea typeface="DM Sans"/>
              <a:cs typeface="DM Sans"/>
              <a:sym typeface="DM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162"/>
          <p:cNvSpPr txBox="1"/>
          <p:nvPr/>
        </p:nvSpPr>
        <p:spPr>
          <a:xfrm>
            <a:off x="1461300" y="2123850"/>
            <a:ext cx="6221400" cy="11544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rgbClr val="EAFF6A"/>
                </a:solidFill>
                <a:latin typeface="DM Sans"/>
                <a:ea typeface="DM Sans"/>
                <a:cs typeface="DM Sans"/>
                <a:sym typeface="DM Sans"/>
              </a:rPr>
              <a:t>Portfolio y Playground intermedio parte I</a:t>
            </a:r>
            <a:endParaRPr b="1" sz="3500">
              <a:solidFill>
                <a:srgbClr val="EAFF6A"/>
              </a:solidFill>
              <a:latin typeface="DM Sans"/>
              <a:ea typeface="DM Sans"/>
              <a:cs typeface="DM Sans"/>
              <a:sym typeface="DM Sans"/>
            </a:endParaRPr>
          </a:p>
        </p:txBody>
      </p:sp>
      <p:sp>
        <p:nvSpPr>
          <p:cNvPr id="885" name="Google Shape;885;p162"/>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800">
                <a:solidFill>
                  <a:schemeClr val="lt1"/>
                </a:solidFill>
                <a:latin typeface="DM Sans"/>
                <a:ea typeface="DM Sans"/>
                <a:cs typeface="DM Sans"/>
                <a:sym typeface="DM Sans"/>
              </a:rPr>
              <a:t>Guía complementaria - Parte 10</a:t>
            </a:r>
            <a:endParaRPr sz="1600">
              <a:solidFill>
                <a:schemeClr val="lt1"/>
              </a:solidFill>
              <a:latin typeface="DM Sans"/>
              <a:ea typeface="DM Sans"/>
              <a:cs typeface="DM Sans"/>
              <a:sym typeface="DM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63"/>
          <p:cNvSpPr txBox="1"/>
          <p:nvPr/>
        </p:nvSpPr>
        <p:spPr>
          <a:xfrm>
            <a:off x="589050" y="317175"/>
            <a:ext cx="57426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3400">
                <a:solidFill>
                  <a:schemeClr val="dk1"/>
                </a:solidFill>
                <a:latin typeface="DM Sans"/>
                <a:ea typeface="DM Sans"/>
                <a:cs typeface="DM Sans"/>
                <a:sym typeface="DM Sans"/>
              </a:rPr>
              <a:t>Actividad 1</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3400">
                <a:solidFill>
                  <a:srgbClr val="595959"/>
                </a:solidFill>
                <a:latin typeface="DM Sans"/>
                <a:ea typeface="DM Sans"/>
                <a:cs typeface="DM Sans"/>
                <a:sym typeface="DM Sans"/>
              </a:rPr>
              <a:t>Trabajemos con apps</a:t>
            </a:r>
            <a:endParaRPr b="1" sz="3400">
              <a:solidFill>
                <a:srgbClr val="595959"/>
              </a:solidFill>
              <a:latin typeface="DM Sans"/>
              <a:ea typeface="DM Sans"/>
              <a:cs typeface="DM Sans"/>
              <a:sym typeface="DM Sans"/>
            </a:endParaRPr>
          </a:p>
        </p:txBody>
      </p:sp>
      <p:sp>
        <p:nvSpPr>
          <p:cNvPr id="891" name="Google Shape;891;p163"/>
          <p:cNvSpPr txBox="1"/>
          <p:nvPr/>
        </p:nvSpPr>
        <p:spPr>
          <a:xfrm>
            <a:off x="546625" y="1443975"/>
            <a:ext cx="8485200" cy="2988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A partir de este punto las actividades siguientes se </a:t>
            </a:r>
            <a:r>
              <a:rPr lang="es" sz="1250">
                <a:solidFill>
                  <a:schemeClr val="dk1"/>
                </a:solidFill>
                <a:highlight>
                  <a:schemeClr val="lt1"/>
                </a:highlight>
                <a:latin typeface="DM Sans"/>
                <a:ea typeface="DM Sans"/>
                <a:cs typeface="DM Sans"/>
                <a:sym typeface="DM Sans"/>
              </a:rPr>
              <a:t>centrarán</a:t>
            </a:r>
            <a:r>
              <a:rPr lang="es" sz="1250">
                <a:solidFill>
                  <a:schemeClr val="dk1"/>
                </a:solidFill>
                <a:highlight>
                  <a:schemeClr val="lt1"/>
                </a:highlight>
                <a:latin typeface="DM Sans"/>
                <a:ea typeface="DM Sans"/>
                <a:cs typeface="DM Sans"/>
                <a:sym typeface="DM Sans"/>
              </a:rPr>
              <a:t> en la </a:t>
            </a:r>
            <a:r>
              <a:rPr lang="es" sz="1250">
                <a:solidFill>
                  <a:schemeClr val="dk1"/>
                </a:solidFill>
                <a:highlight>
                  <a:schemeClr val="lt1"/>
                </a:highlight>
                <a:latin typeface="DM Sans"/>
                <a:ea typeface="DM Sans"/>
                <a:cs typeface="DM Sans"/>
                <a:sym typeface="DM Sans"/>
              </a:rPr>
              <a:t>modificación</a:t>
            </a:r>
            <a:r>
              <a:rPr lang="es" sz="1250">
                <a:solidFill>
                  <a:schemeClr val="dk1"/>
                </a:solidFill>
                <a:highlight>
                  <a:schemeClr val="lt1"/>
                </a:highlight>
                <a:latin typeface="DM Sans"/>
                <a:ea typeface="DM Sans"/>
                <a:cs typeface="DM Sans"/>
                <a:sym typeface="DM Sans"/>
              </a:rPr>
              <a:t> y mejora del proyecto que se </a:t>
            </a:r>
            <a:r>
              <a:rPr lang="es" sz="1250">
                <a:solidFill>
                  <a:schemeClr val="dk1"/>
                </a:solidFill>
                <a:highlight>
                  <a:schemeClr val="lt1"/>
                </a:highlight>
                <a:latin typeface="DM Sans"/>
                <a:ea typeface="DM Sans"/>
                <a:cs typeface="DM Sans"/>
                <a:sym typeface="DM Sans"/>
              </a:rPr>
              <a:t>arrancó</a:t>
            </a:r>
            <a:r>
              <a:rPr lang="es" sz="1250">
                <a:solidFill>
                  <a:schemeClr val="dk1"/>
                </a:solidFill>
                <a:highlight>
                  <a:schemeClr val="lt1"/>
                </a:highlight>
                <a:latin typeface="DM Sans"/>
                <a:ea typeface="DM Sans"/>
                <a:cs typeface="DM Sans"/>
                <a:sym typeface="DM Sans"/>
              </a:rPr>
              <a:t> en la actividad 2 de la ejercitación de Git, GitHub y Django.</a:t>
            </a:r>
            <a:endParaRPr sz="1250">
              <a:solidFill>
                <a:schemeClr val="dk1"/>
              </a:solidFill>
              <a:highlight>
                <a:schemeClr val="lt1"/>
              </a:highlight>
              <a:latin typeface="DM Sans"/>
              <a:ea typeface="DM Sans"/>
              <a:cs typeface="DM Sans"/>
              <a:sym typeface="DM Sans"/>
            </a:endParaRPr>
          </a:p>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Teniendo esto en cuenta, realiza las siguientes modificaciones:</a:t>
            </a:r>
            <a:endParaRPr sz="1250">
              <a:solidFill>
                <a:schemeClr val="dk1"/>
              </a:solidFill>
              <a:highlight>
                <a:schemeClr val="lt1"/>
              </a:highlight>
              <a:latin typeface="DM Sans"/>
              <a:ea typeface="DM Sans"/>
              <a:cs typeface="DM Sans"/>
              <a:sym typeface="DM Sans"/>
            </a:endParaRPr>
          </a:p>
          <a:p>
            <a:pPr indent="0" lvl="0" marL="457200" rtl="0" algn="l">
              <a:lnSpc>
                <a:spcPct val="135714"/>
              </a:lnSpc>
              <a:spcBef>
                <a:spcPts val="0"/>
              </a:spcBef>
              <a:spcAft>
                <a:spcPts val="0"/>
              </a:spcAft>
              <a:buClr>
                <a:schemeClr val="dk1"/>
              </a:buClr>
              <a:buSzPts val="1100"/>
              <a:buFont typeface="Arial"/>
              <a:buNone/>
            </a:pPr>
            <a:r>
              <a:rPr b="1" lang="es" sz="1250">
                <a:solidFill>
                  <a:schemeClr val="dk1"/>
                </a:solidFill>
                <a:highlight>
                  <a:schemeClr val="lt1"/>
                </a:highlight>
                <a:latin typeface="DM Sans"/>
                <a:ea typeface="DM Sans"/>
                <a:cs typeface="DM Sans"/>
                <a:sym typeface="DM Sans"/>
              </a:rPr>
              <a:t>1.</a:t>
            </a:r>
            <a:r>
              <a:rPr lang="es" sz="1250">
                <a:solidFill>
                  <a:schemeClr val="dk1"/>
                </a:solidFill>
                <a:highlight>
                  <a:schemeClr val="lt1"/>
                </a:highlight>
                <a:latin typeface="DM Sans"/>
                <a:ea typeface="DM Sans"/>
                <a:cs typeface="DM Sans"/>
                <a:sym typeface="DM Sans"/>
              </a:rPr>
              <a:t> Crea una app 'inicio' a la cual le trasladaremos las vistas creadas en la actividad pasada. Recuerda modificar el setting.py para que nuestro proyecto reconozca la app creada. (una vez trasladadas las vistas eliminar el archivo views.py que quedo vacío)</a:t>
            </a:r>
            <a:endParaRPr sz="1250">
              <a:solidFill>
                <a:schemeClr val="dk1"/>
              </a:solidFill>
              <a:highlight>
                <a:schemeClr val="lt1"/>
              </a:highlight>
              <a:latin typeface="DM Sans"/>
              <a:ea typeface="DM Sans"/>
              <a:cs typeface="DM Sans"/>
              <a:sym typeface="DM Sans"/>
            </a:endParaRPr>
          </a:p>
          <a:p>
            <a:pPr indent="0" lvl="0" marL="457200" rtl="0" algn="l">
              <a:lnSpc>
                <a:spcPct val="135714"/>
              </a:lnSpc>
              <a:spcBef>
                <a:spcPts val="0"/>
              </a:spcBef>
              <a:spcAft>
                <a:spcPts val="0"/>
              </a:spcAft>
              <a:buClr>
                <a:schemeClr val="dk1"/>
              </a:buClr>
              <a:buSzPts val="1100"/>
              <a:buFont typeface="Arial"/>
              <a:buNone/>
            </a:pPr>
            <a:r>
              <a:rPr b="1" lang="es" sz="1250">
                <a:solidFill>
                  <a:schemeClr val="dk1"/>
                </a:solidFill>
                <a:highlight>
                  <a:schemeClr val="lt1"/>
                </a:highlight>
                <a:latin typeface="DM Sans"/>
                <a:ea typeface="DM Sans"/>
                <a:cs typeface="DM Sans"/>
                <a:sym typeface="DM Sans"/>
              </a:rPr>
              <a:t>2. </a:t>
            </a:r>
            <a:r>
              <a:rPr lang="es" sz="1250">
                <a:solidFill>
                  <a:schemeClr val="dk1"/>
                </a:solidFill>
                <a:highlight>
                  <a:schemeClr val="lt1"/>
                </a:highlight>
                <a:latin typeface="DM Sans"/>
                <a:ea typeface="DM Sans"/>
                <a:cs typeface="DM Sans"/>
                <a:sym typeface="DM Sans"/>
              </a:rPr>
              <a:t>Genera el archivo urls.py para nuestra app y agrega el código correspondiente en el urls.py que se encuentra con el settings.py para que se conecte al urls.py de nuestra app (uso de la funcionalidad "include" ).</a:t>
            </a:r>
            <a:endParaRPr sz="1250">
              <a:solidFill>
                <a:schemeClr val="dk1"/>
              </a:solidFill>
              <a:highlight>
                <a:schemeClr val="lt1"/>
              </a:highlight>
              <a:latin typeface="DM Sans"/>
              <a:ea typeface="DM Sans"/>
              <a:cs typeface="DM Sans"/>
              <a:sym typeface="DM Sans"/>
            </a:endParaRPr>
          </a:p>
          <a:p>
            <a:pPr indent="0" lvl="0" marL="457200" rtl="0" algn="l">
              <a:lnSpc>
                <a:spcPct val="135714"/>
              </a:lnSpc>
              <a:spcBef>
                <a:spcPts val="0"/>
              </a:spcBef>
              <a:spcAft>
                <a:spcPts val="0"/>
              </a:spcAft>
              <a:buClr>
                <a:schemeClr val="dk1"/>
              </a:buClr>
              <a:buSzPts val="1100"/>
              <a:buFont typeface="Arial"/>
              <a:buNone/>
            </a:pPr>
            <a:r>
              <a:rPr b="1" lang="es" sz="1250">
                <a:solidFill>
                  <a:schemeClr val="dk1"/>
                </a:solidFill>
                <a:highlight>
                  <a:schemeClr val="lt1"/>
                </a:highlight>
                <a:latin typeface="DM Sans"/>
                <a:ea typeface="DM Sans"/>
                <a:cs typeface="DM Sans"/>
                <a:sym typeface="DM Sans"/>
              </a:rPr>
              <a:t>3. </a:t>
            </a:r>
            <a:r>
              <a:rPr lang="es" sz="1250">
                <a:solidFill>
                  <a:schemeClr val="dk1"/>
                </a:solidFill>
                <a:highlight>
                  <a:schemeClr val="lt1"/>
                </a:highlight>
                <a:latin typeface="DM Sans"/>
                <a:ea typeface="DM Sans"/>
                <a:cs typeface="DM Sans"/>
                <a:sym typeface="DM Sans"/>
              </a:rPr>
              <a:t>Cambia la carga actual de templates en las vistas por el uso de render (el shortcut). Cambia la </a:t>
            </a:r>
            <a:r>
              <a:rPr lang="es" sz="1250">
                <a:solidFill>
                  <a:schemeClr val="dk1"/>
                </a:solidFill>
                <a:highlight>
                  <a:schemeClr val="lt1"/>
                </a:highlight>
                <a:latin typeface="DM Sans"/>
                <a:ea typeface="DM Sans"/>
                <a:cs typeface="DM Sans"/>
                <a:sym typeface="DM Sans"/>
              </a:rPr>
              <a:t>ubicación</a:t>
            </a:r>
            <a:r>
              <a:rPr lang="es" sz="1250">
                <a:solidFill>
                  <a:schemeClr val="dk1"/>
                </a:solidFill>
                <a:highlight>
                  <a:schemeClr val="lt1"/>
                </a:highlight>
                <a:latin typeface="DM Sans"/>
                <a:ea typeface="DM Sans"/>
                <a:cs typeface="DM Sans"/>
                <a:sym typeface="DM Sans"/>
              </a:rPr>
              <a:t> de los templates para que </a:t>
            </a:r>
            <a:r>
              <a:rPr lang="es" sz="1250">
                <a:solidFill>
                  <a:schemeClr val="dk1"/>
                </a:solidFill>
                <a:highlight>
                  <a:schemeClr val="lt1"/>
                </a:highlight>
                <a:latin typeface="DM Sans"/>
                <a:ea typeface="DM Sans"/>
                <a:cs typeface="DM Sans"/>
                <a:sym typeface="DM Sans"/>
              </a:rPr>
              <a:t>estén</a:t>
            </a:r>
            <a:r>
              <a:rPr lang="es" sz="1250">
                <a:solidFill>
                  <a:schemeClr val="dk1"/>
                </a:solidFill>
                <a:highlight>
                  <a:schemeClr val="lt1"/>
                </a:highlight>
                <a:latin typeface="DM Sans"/>
                <a:ea typeface="DM Sans"/>
                <a:cs typeface="DM Sans"/>
                <a:sym typeface="DM Sans"/>
              </a:rPr>
              <a:t> dentro de la app que le corresponda.</a:t>
            </a:r>
            <a:endParaRPr sz="1550">
              <a:solidFill>
                <a:schemeClr val="dk1"/>
              </a:solidFill>
              <a:highlight>
                <a:schemeClr val="lt1"/>
              </a:highlight>
              <a:latin typeface="DM Sans"/>
              <a:ea typeface="DM Sans"/>
              <a:cs typeface="DM Sans"/>
              <a:sym typeface="DM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64"/>
          <p:cNvSpPr txBox="1"/>
          <p:nvPr/>
        </p:nvSpPr>
        <p:spPr>
          <a:xfrm>
            <a:off x="419350" y="879250"/>
            <a:ext cx="71940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3400">
                <a:solidFill>
                  <a:schemeClr val="dk1"/>
                </a:solidFill>
                <a:latin typeface="DM Sans"/>
                <a:ea typeface="DM Sans"/>
                <a:cs typeface="DM Sans"/>
                <a:sym typeface="DM Sans"/>
              </a:rPr>
              <a:t>Actividad 2</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3400">
                <a:solidFill>
                  <a:srgbClr val="595959"/>
                </a:solidFill>
                <a:latin typeface="DM Sans"/>
                <a:ea typeface="DM Sans"/>
                <a:cs typeface="DM Sans"/>
                <a:sym typeface="DM Sans"/>
              </a:rPr>
              <a:t>Usemos un template predefinido</a:t>
            </a:r>
            <a:endParaRPr b="1" sz="3400">
              <a:solidFill>
                <a:srgbClr val="595959"/>
              </a:solidFill>
              <a:latin typeface="DM Sans"/>
              <a:ea typeface="DM Sans"/>
              <a:cs typeface="DM Sans"/>
              <a:sym typeface="DM Sans"/>
            </a:endParaRPr>
          </a:p>
        </p:txBody>
      </p:sp>
      <p:sp>
        <p:nvSpPr>
          <p:cNvPr id="897" name="Google Shape;897;p164"/>
          <p:cNvSpPr txBox="1"/>
          <p:nvPr/>
        </p:nvSpPr>
        <p:spPr>
          <a:xfrm>
            <a:off x="532800" y="2069675"/>
            <a:ext cx="5001900" cy="1421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Busca en </a:t>
            </a:r>
            <a:r>
              <a:rPr b="1" lang="es" sz="1250" u="sng">
                <a:solidFill>
                  <a:srgbClr val="61AFEF"/>
                </a:solidFill>
                <a:highlight>
                  <a:schemeClr val="lt1"/>
                </a:highlight>
                <a:latin typeface="DM Sans"/>
                <a:ea typeface="DM Sans"/>
                <a:cs typeface="DM Sans"/>
                <a:sym typeface="DM Sans"/>
                <a:hlinkClick r:id="rId3">
                  <a:extLst>
                    <a:ext uri="{A12FA001-AC4F-418D-AE19-62706E023703}">
                      <ahyp:hlinkClr val="tx"/>
                    </a:ext>
                  </a:extLst>
                </a:hlinkClick>
              </a:rPr>
              <a:t>starbootstrap</a:t>
            </a:r>
            <a:r>
              <a:rPr lang="es" sz="1250">
                <a:solidFill>
                  <a:schemeClr val="dk1"/>
                </a:solidFill>
                <a:highlight>
                  <a:schemeClr val="lt1"/>
                </a:highlight>
                <a:latin typeface="DM Sans"/>
                <a:ea typeface="DM Sans"/>
                <a:cs typeface="DM Sans"/>
                <a:sym typeface="DM Sans"/>
              </a:rPr>
              <a:t> un template que te guste, descárgalo e impleméntalo (con los cambios que sientas necesario en el HTML) en el proyecto en una vista llamada inicio dentro de la app inicio.</a:t>
            </a:r>
            <a:endParaRPr sz="1250">
              <a:solidFill>
                <a:schemeClr val="dk1"/>
              </a:solidFill>
              <a:highlight>
                <a:schemeClr val="lt1"/>
              </a:highlight>
              <a:latin typeface="DM Sans"/>
              <a:ea typeface="DM Sans"/>
              <a:cs typeface="DM Sans"/>
              <a:sym typeface="DM Sans"/>
            </a:endParaRPr>
          </a:p>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Para esta vista define el path de la url </a:t>
            </a:r>
            <a:r>
              <a:rPr lang="es" sz="1250">
                <a:solidFill>
                  <a:schemeClr val="dk1"/>
                </a:solidFill>
                <a:highlight>
                  <a:schemeClr val="lt1"/>
                </a:highlight>
                <a:latin typeface="DM Sans"/>
                <a:ea typeface="DM Sans"/>
                <a:cs typeface="DM Sans"/>
                <a:sym typeface="DM Sans"/>
              </a:rPr>
              <a:t>vacío</a:t>
            </a:r>
            <a:r>
              <a:rPr lang="es" sz="1250">
                <a:solidFill>
                  <a:schemeClr val="dk1"/>
                </a:solidFill>
                <a:highlight>
                  <a:schemeClr val="lt1"/>
                </a:highlight>
                <a:latin typeface="DM Sans"/>
                <a:ea typeface="DM Sans"/>
                <a:cs typeface="DM Sans"/>
                <a:sym typeface="DM Sans"/>
              </a:rPr>
              <a:t>.</a:t>
            </a:r>
            <a:endParaRPr sz="1550">
              <a:solidFill>
                <a:schemeClr val="dk1"/>
              </a:solidFill>
              <a:highlight>
                <a:schemeClr val="lt1"/>
              </a:highlight>
              <a:latin typeface="DM Sans"/>
              <a:ea typeface="DM Sans"/>
              <a:cs typeface="DM Sans"/>
              <a:sym typeface="DM Sans"/>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65"/>
          <p:cNvSpPr txBox="1"/>
          <p:nvPr/>
        </p:nvSpPr>
        <p:spPr>
          <a:xfrm>
            <a:off x="546600" y="412625"/>
            <a:ext cx="57426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3400">
                <a:solidFill>
                  <a:schemeClr val="dk1"/>
                </a:solidFill>
                <a:latin typeface="DM Sans"/>
                <a:ea typeface="DM Sans"/>
                <a:cs typeface="DM Sans"/>
                <a:sym typeface="DM Sans"/>
              </a:rPr>
              <a:t>Actividad 3</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3400">
                <a:solidFill>
                  <a:srgbClr val="595959"/>
                </a:solidFill>
                <a:latin typeface="DM Sans"/>
                <a:ea typeface="DM Sans"/>
                <a:cs typeface="DM Sans"/>
                <a:sym typeface="DM Sans"/>
              </a:rPr>
              <a:t>Guardo y muestro</a:t>
            </a:r>
            <a:endParaRPr b="1" sz="3400">
              <a:solidFill>
                <a:srgbClr val="595959"/>
              </a:solidFill>
              <a:latin typeface="DM Sans"/>
              <a:ea typeface="DM Sans"/>
              <a:cs typeface="DM Sans"/>
              <a:sym typeface="DM Sans"/>
            </a:endParaRPr>
          </a:p>
        </p:txBody>
      </p:sp>
      <p:sp>
        <p:nvSpPr>
          <p:cNvPr id="903" name="Google Shape;903;p165"/>
          <p:cNvSpPr txBox="1"/>
          <p:nvPr/>
        </p:nvSpPr>
        <p:spPr>
          <a:xfrm>
            <a:off x="546600" y="1673500"/>
            <a:ext cx="8328900" cy="2727300"/>
          </a:xfrm>
          <a:prstGeom prst="rect">
            <a:avLst/>
          </a:prstGeom>
          <a:noFill/>
          <a:ln>
            <a:noFill/>
          </a:ln>
        </p:spPr>
        <p:txBody>
          <a:bodyPr anchorCtr="0" anchor="t" bIns="91425" lIns="91425" spcFirstLastPara="1" rIns="91425" wrap="square" tIns="91425">
            <a:spAutoFit/>
          </a:bodyPr>
          <a:lstStyle/>
          <a:p>
            <a:pPr indent="0" lvl="0" marL="457200" rtl="0" algn="l">
              <a:lnSpc>
                <a:spcPct val="135714"/>
              </a:lnSpc>
              <a:spcBef>
                <a:spcPts val="0"/>
              </a:spcBef>
              <a:spcAft>
                <a:spcPts val="0"/>
              </a:spcAft>
              <a:buClr>
                <a:schemeClr val="dk1"/>
              </a:buClr>
              <a:buSzPts val="1100"/>
              <a:buFont typeface="Arial"/>
              <a:buNone/>
            </a:pPr>
            <a:r>
              <a:rPr b="1" lang="es" sz="1250">
                <a:solidFill>
                  <a:schemeClr val="dk1"/>
                </a:solidFill>
                <a:highlight>
                  <a:schemeClr val="lt1"/>
                </a:highlight>
                <a:latin typeface="DM Sans"/>
                <a:ea typeface="DM Sans"/>
                <a:cs typeface="DM Sans"/>
                <a:sym typeface="DM Sans"/>
              </a:rPr>
              <a:t>1. </a:t>
            </a:r>
            <a:r>
              <a:rPr lang="es" sz="1250">
                <a:solidFill>
                  <a:schemeClr val="dk1"/>
                </a:solidFill>
                <a:highlight>
                  <a:schemeClr val="lt1"/>
                </a:highlight>
                <a:latin typeface="DM Sans"/>
                <a:ea typeface="DM Sans"/>
                <a:cs typeface="DM Sans"/>
                <a:sym typeface="DM Sans"/>
              </a:rPr>
              <a:t>Crear un modelo que cuente con 3 atributos: nombre(charfield), edad(integerfield) y fecha(datefield). Para este modelo agrega una vista que tome por url 2 </a:t>
            </a:r>
            <a:r>
              <a:rPr lang="es" sz="1250">
                <a:solidFill>
                  <a:schemeClr val="dk1"/>
                </a:solidFill>
                <a:highlight>
                  <a:schemeClr val="lt1"/>
                </a:highlight>
                <a:latin typeface="DM Sans"/>
                <a:ea typeface="DM Sans"/>
                <a:cs typeface="DM Sans"/>
                <a:sym typeface="DM Sans"/>
              </a:rPr>
              <a:t>parámetros</a:t>
            </a:r>
            <a:r>
              <a:rPr lang="es" sz="1250">
                <a:solidFill>
                  <a:schemeClr val="dk1"/>
                </a:solidFill>
                <a:highlight>
                  <a:schemeClr val="lt1"/>
                </a:highlight>
                <a:latin typeface="DM Sans"/>
                <a:ea typeface="DM Sans"/>
                <a:cs typeface="DM Sans"/>
                <a:sym typeface="DM Sans"/>
              </a:rPr>
              <a:t>, uno para el charfield, otro para el integerfield y el datefield lo rellenaremos con la fecha del momento cuando se crea. Teniendo estos datos en la vista, genera un objeto para guardarlo en la base de datos y, </a:t>
            </a:r>
            <a:r>
              <a:rPr lang="es" sz="1250">
                <a:solidFill>
                  <a:schemeClr val="dk1"/>
                </a:solidFill>
                <a:highlight>
                  <a:schemeClr val="lt1"/>
                </a:highlight>
                <a:latin typeface="DM Sans"/>
                <a:ea typeface="DM Sans"/>
                <a:cs typeface="DM Sans"/>
                <a:sym typeface="DM Sans"/>
              </a:rPr>
              <a:t>también</a:t>
            </a:r>
            <a:r>
              <a:rPr lang="es" sz="1250">
                <a:solidFill>
                  <a:schemeClr val="dk1"/>
                </a:solidFill>
                <a:highlight>
                  <a:schemeClr val="lt1"/>
                </a:highlight>
                <a:latin typeface="DM Sans"/>
                <a:ea typeface="DM Sans"/>
                <a:cs typeface="DM Sans"/>
                <a:sym typeface="DM Sans"/>
              </a:rPr>
              <a:t>, para pasarlo por contexto a un template que crearemos.</a:t>
            </a:r>
            <a:endParaRPr sz="1250">
              <a:solidFill>
                <a:schemeClr val="dk1"/>
              </a:solidFill>
              <a:highlight>
                <a:schemeClr val="lt1"/>
              </a:highlight>
              <a:latin typeface="DM Sans"/>
              <a:ea typeface="DM Sans"/>
              <a:cs typeface="DM Sans"/>
              <a:sym typeface="DM Sans"/>
            </a:endParaRPr>
          </a:p>
          <a:p>
            <a:pPr indent="0" lvl="0" marL="457200" rtl="0" algn="l">
              <a:lnSpc>
                <a:spcPct val="135714"/>
              </a:lnSpc>
              <a:spcBef>
                <a:spcPts val="0"/>
              </a:spcBef>
              <a:spcAft>
                <a:spcPts val="0"/>
              </a:spcAft>
              <a:buClr>
                <a:schemeClr val="dk1"/>
              </a:buClr>
              <a:buSzPts val="1100"/>
              <a:buFont typeface="Arial"/>
              <a:buNone/>
            </a:pPr>
            <a:r>
              <a:rPr b="1" lang="es" sz="1250">
                <a:solidFill>
                  <a:schemeClr val="dk1"/>
                </a:solidFill>
                <a:highlight>
                  <a:schemeClr val="lt1"/>
                </a:highlight>
                <a:latin typeface="DM Sans"/>
                <a:ea typeface="DM Sans"/>
                <a:cs typeface="DM Sans"/>
                <a:sym typeface="DM Sans"/>
              </a:rPr>
              <a:t>2.</a:t>
            </a:r>
            <a:r>
              <a:rPr lang="es" sz="1250">
                <a:solidFill>
                  <a:schemeClr val="dk1"/>
                </a:solidFill>
                <a:highlight>
                  <a:schemeClr val="lt1"/>
                </a:highlight>
                <a:latin typeface="DM Sans"/>
                <a:ea typeface="DM Sans"/>
                <a:cs typeface="DM Sans"/>
                <a:sym typeface="DM Sans"/>
              </a:rPr>
              <a:t> El template del punto anterior </a:t>
            </a:r>
            <a:r>
              <a:rPr lang="es" sz="1250">
                <a:solidFill>
                  <a:schemeClr val="dk1"/>
                </a:solidFill>
                <a:highlight>
                  <a:schemeClr val="lt1"/>
                </a:highlight>
                <a:latin typeface="DM Sans"/>
                <a:ea typeface="DM Sans"/>
                <a:cs typeface="DM Sans"/>
                <a:sym typeface="DM Sans"/>
              </a:rPr>
              <a:t>deberá</a:t>
            </a:r>
            <a:r>
              <a:rPr lang="es" sz="1250">
                <a:solidFill>
                  <a:schemeClr val="dk1"/>
                </a:solidFill>
                <a:highlight>
                  <a:schemeClr val="lt1"/>
                </a:highlight>
                <a:latin typeface="DM Sans"/>
                <a:ea typeface="DM Sans"/>
                <a:cs typeface="DM Sans"/>
                <a:sym typeface="DM Sans"/>
              </a:rPr>
              <a:t> mostrar nombre y edad. </a:t>
            </a:r>
            <a:r>
              <a:rPr lang="es" sz="1250">
                <a:solidFill>
                  <a:schemeClr val="dk1"/>
                </a:solidFill>
                <a:highlight>
                  <a:schemeClr val="lt1"/>
                </a:highlight>
                <a:latin typeface="DM Sans"/>
                <a:ea typeface="DM Sans"/>
                <a:cs typeface="DM Sans"/>
                <a:sym typeface="DM Sans"/>
              </a:rPr>
              <a:t>Además</a:t>
            </a:r>
            <a:r>
              <a:rPr lang="es" sz="1250">
                <a:solidFill>
                  <a:schemeClr val="dk1"/>
                </a:solidFill>
                <a:highlight>
                  <a:schemeClr val="lt1"/>
                </a:highlight>
                <a:latin typeface="DM Sans"/>
                <a:ea typeface="DM Sans"/>
                <a:cs typeface="DM Sans"/>
                <a:sym typeface="DM Sans"/>
              </a:rPr>
              <a:t>, en caso que el dia del campo fecha sea mayor a 15 se </a:t>
            </a:r>
            <a:r>
              <a:rPr lang="es" sz="1250">
                <a:solidFill>
                  <a:schemeClr val="dk1"/>
                </a:solidFill>
                <a:highlight>
                  <a:schemeClr val="lt1"/>
                </a:highlight>
                <a:latin typeface="DM Sans"/>
                <a:ea typeface="DM Sans"/>
                <a:cs typeface="DM Sans"/>
                <a:sym typeface="DM Sans"/>
              </a:rPr>
              <a:t>deberá</a:t>
            </a:r>
            <a:r>
              <a:rPr lang="es" sz="1250">
                <a:solidFill>
                  <a:schemeClr val="dk1"/>
                </a:solidFill>
                <a:highlight>
                  <a:schemeClr val="lt1"/>
                </a:highlight>
                <a:latin typeface="DM Sans"/>
                <a:ea typeface="DM Sans"/>
                <a:cs typeface="DM Sans"/>
                <a:sym typeface="DM Sans"/>
              </a:rPr>
              <a:t> mostrar en un listado cada letra del nombre.</a:t>
            </a:r>
            <a:endParaRPr sz="1250">
              <a:solidFill>
                <a:schemeClr val="dk1"/>
              </a:solidFill>
              <a:highlight>
                <a:schemeClr val="lt1"/>
              </a:highlight>
              <a:latin typeface="DM Sans"/>
              <a:ea typeface="DM Sans"/>
              <a:cs typeface="DM Sans"/>
              <a:sym typeface="DM Sans"/>
            </a:endParaRPr>
          </a:p>
          <a:p>
            <a:pPr indent="0" lvl="0" marL="0" rtl="0" algn="l">
              <a:lnSpc>
                <a:spcPct val="135714"/>
              </a:lnSpc>
              <a:spcBef>
                <a:spcPts val="0"/>
              </a:spcBef>
              <a:spcAft>
                <a:spcPts val="0"/>
              </a:spcAft>
              <a:buClr>
                <a:schemeClr val="dk1"/>
              </a:buClr>
              <a:buSzPts val="1100"/>
              <a:buFont typeface="Arial"/>
              <a:buNone/>
            </a:pPr>
            <a:r>
              <a:t/>
            </a:r>
            <a:endParaRPr sz="1250">
              <a:solidFill>
                <a:schemeClr val="dk1"/>
              </a:solidFill>
              <a:highlight>
                <a:schemeClr val="lt1"/>
              </a:highlight>
              <a:latin typeface="DM Sans"/>
              <a:ea typeface="DM Sans"/>
              <a:cs typeface="DM Sans"/>
              <a:sym typeface="DM Sans"/>
            </a:endParaRPr>
          </a:p>
          <a:p>
            <a:pPr indent="0" lvl="0" marL="0" rtl="0" algn="l">
              <a:lnSpc>
                <a:spcPct val="135714"/>
              </a:lnSpc>
              <a:spcBef>
                <a:spcPts val="0"/>
              </a:spcBef>
              <a:spcAft>
                <a:spcPts val="0"/>
              </a:spcAft>
              <a:buClr>
                <a:schemeClr val="dk1"/>
              </a:buClr>
              <a:buSzPts val="1100"/>
              <a:buFont typeface="Arial"/>
              <a:buNone/>
            </a:pPr>
            <a:r>
              <a:rPr b="1" lang="es" sz="1250">
                <a:solidFill>
                  <a:schemeClr val="dk1"/>
                </a:solidFill>
                <a:highlight>
                  <a:schemeClr val="lt1"/>
                </a:highlight>
                <a:latin typeface="DM Sans"/>
                <a:ea typeface="DM Sans"/>
                <a:cs typeface="DM Sans"/>
                <a:sym typeface="DM Sans"/>
              </a:rPr>
              <a:t>Recordatorio</a:t>
            </a:r>
            <a:r>
              <a:rPr lang="es" sz="1250">
                <a:solidFill>
                  <a:schemeClr val="dk1"/>
                </a:solidFill>
                <a:highlight>
                  <a:schemeClr val="lt1"/>
                </a:highlight>
                <a:latin typeface="DM Sans"/>
                <a:ea typeface="DM Sans"/>
                <a:cs typeface="DM Sans"/>
                <a:sym typeface="DM Sans"/>
              </a:rPr>
              <a:t>: Una vez creado un modelo ejecutar el comando makemigrations y luego migrate para que se plasme la </a:t>
            </a:r>
            <a:r>
              <a:rPr lang="es" sz="1250">
                <a:solidFill>
                  <a:schemeClr val="dk1"/>
                </a:solidFill>
                <a:highlight>
                  <a:schemeClr val="lt1"/>
                </a:highlight>
                <a:latin typeface="DM Sans"/>
                <a:ea typeface="DM Sans"/>
                <a:cs typeface="DM Sans"/>
                <a:sym typeface="DM Sans"/>
              </a:rPr>
              <a:t>creación</a:t>
            </a:r>
            <a:r>
              <a:rPr lang="es" sz="1250">
                <a:solidFill>
                  <a:schemeClr val="dk1"/>
                </a:solidFill>
                <a:highlight>
                  <a:schemeClr val="lt1"/>
                </a:highlight>
                <a:latin typeface="DM Sans"/>
                <a:ea typeface="DM Sans"/>
                <a:cs typeface="DM Sans"/>
                <a:sym typeface="DM Sans"/>
              </a:rPr>
              <a:t> del modelo en la bd.</a:t>
            </a:r>
            <a:endParaRPr sz="1250">
              <a:solidFill>
                <a:schemeClr val="dk1"/>
              </a:solidFill>
              <a:highlight>
                <a:schemeClr val="lt1"/>
              </a:highlight>
              <a:latin typeface="DM Sans"/>
              <a:ea typeface="DM Sans"/>
              <a:cs typeface="DM Sans"/>
              <a:sym typeface="DM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6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Resoluciones</a:t>
            </a:r>
            <a:endParaRPr b="1" sz="4000">
              <a:solidFill>
                <a:schemeClr val="dk1"/>
              </a:solidFill>
              <a:latin typeface="DM Sans"/>
              <a:ea typeface="DM Sans"/>
              <a:cs typeface="DM Sans"/>
              <a:sym typeface="DM Sans"/>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167"/>
          <p:cNvSpPr txBox="1"/>
          <p:nvPr/>
        </p:nvSpPr>
        <p:spPr>
          <a:xfrm>
            <a:off x="377175" y="270400"/>
            <a:ext cx="9435000" cy="71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800">
                <a:solidFill>
                  <a:schemeClr val="dk1"/>
                </a:solidFill>
                <a:latin typeface="DM Sans"/>
                <a:ea typeface="DM Sans"/>
                <a:cs typeface="DM Sans"/>
                <a:sym typeface="DM Sans"/>
              </a:rPr>
              <a:t>Ejemplos de solución </a:t>
            </a:r>
            <a:endParaRPr b="1" sz="3800">
              <a:solidFill>
                <a:schemeClr val="dk1"/>
              </a:solidFill>
              <a:latin typeface="DM Sans"/>
              <a:ea typeface="DM Sans"/>
              <a:cs typeface="DM Sans"/>
              <a:sym typeface="DM Sans"/>
            </a:endParaRPr>
          </a:p>
        </p:txBody>
      </p:sp>
      <p:sp>
        <p:nvSpPr>
          <p:cNvPr id="914" name="Google Shape;914;p167"/>
          <p:cNvSpPr txBox="1"/>
          <p:nvPr/>
        </p:nvSpPr>
        <p:spPr>
          <a:xfrm>
            <a:off x="377175" y="981400"/>
            <a:ext cx="3000000" cy="65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400">
                <a:solidFill>
                  <a:schemeClr val="dk1"/>
                </a:solidFill>
                <a:latin typeface="DM Sans"/>
                <a:ea typeface="DM Sans"/>
                <a:cs typeface="DM Sans"/>
                <a:sym typeface="DM Sans"/>
              </a:rPr>
              <a:t>A</a:t>
            </a:r>
            <a:r>
              <a:rPr b="1" lang="es" sz="3400">
                <a:solidFill>
                  <a:schemeClr val="dk1"/>
                </a:solidFill>
                <a:latin typeface="DM Sans"/>
                <a:ea typeface="DM Sans"/>
                <a:cs typeface="DM Sans"/>
                <a:sym typeface="DM Sans"/>
              </a:rPr>
              <a:t>ctividad 1</a:t>
            </a:r>
            <a:endParaRPr sz="3400"/>
          </a:p>
        </p:txBody>
      </p:sp>
      <p:sp>
        <p:nvSpPr>
          <p:cNvPr id="915" name="Google Shape;915;p167"/>
          <p:cNvSpPr txBox="1"/>
          <p:nvPr/>
        </p:nvSpPr>
        <p:spPr>
          <a:xfrm>
            <a:off x="482225" y="1637200"/>
            <a:ext cx="6802500" cy="1018500"/>
          </a:xfrm>
          <a:prstGeom prst="rect">
            <a:avLst/>
          </a:prstGeom>
          <a:noFill/>
          <a:ln>
            <a:noFill/>
          </a:ln>
        </p:spPr>
        <p:txBody>
          <a:bodyPr anchorCtr="0" anchor="t" bIns="91425" lIns="91425" spcFirstLastPara="1" rIns="91425" wrap="square" tIns="91425">
            <a:spAutoFit/>
          </a:bodyPr>
          <a:lstStyle/>
          <a:p>
            <a:pPr indent="-307975" lvl="0" marL="457200" rtl="0" algn="l">
              <a:spcBef>
                <a:spcPts val="0"/>
              </a:spcBef>
              <a:spcAft>
                <a:spcPts val="0"/>
              </a:spcAft>
              <a:buSzPts val="1250"/>
              <a:buFont typeface="DM Sans"/>
              <a:buChar char="●"/>
            </a:pPr>
            <a:r>
              <a:rPr lang="es" sz="1250">
                <a:latin typeface="DM Sans"/>
                <a:ea typeface="DM Sans"/>
                <a:cs typeface="DM Sans"/>
                <a:sym typeface="DM Sans"/>
              </a:rPr>
              <a:t>Parte 1: </a:t>
            </a:r>
            <a:r>
              <a:rPr b="1" lang="es" sz="1250" u="sng">
                <a:solidFill>
                  <a:schemeClr val="hlink"/>
                </a:solidFill>
                <a:latin typeface="DM Sans"/>
                <a:ea typeface="DM Sans"/>
                <a:cs typeface="DM Sans"/>
                <a:sym typeface="DM Sans"/>
                <a:hlinkClick r:id="rId3"/>
              </a:rPr>
              <a:t>Disponible aquí</a:t>
            </a:r>
            <a:endParaRPr b="1" sz="1250">
              <a:solidFill>
                <a:srgbClr val="61AFEF"/>
              </a:solidFill>
              <a:latin typeface="DM Sans"/>
              <a:ea typeface="DM Sans"/>
              <a:cs typeface="DM Sans"/>
              <a:sym typeface="DM Sans"/>
            </a:endParaRPr>
          </a:p>
          <a:p>
            <a:pPr indent="-307975" lvl="0" marL="457200" rtl="0" algn="l">
              <a:spcBef>
                <a:spcPts val="1000"/>
              </a:spcBef>
              <a:spcAft>
                <a:spcPts val="0"/>
              </a:spcAft>
              <a:buSzPts val="1250"/>
              <a:buFont typeface="DM Sans"/>
              <a:buChar char="●"/>
            </a:pPr>
            <a:r>
              <a:rPr lang="es" sz="1250">
                <a:solidFill>
                  <a:schemeClr val="dk1"/>
                </a:solidFill>
                <a:latin typeface="DM Sans"/>
                <a:ea typeface="DM Sans"/>
                <a:cs typeface="DM Sans"/>
                <a:sym typeface="DM Sans"/>
              </a:rPr>
              <a:t>Parte 2: </a:t>
            </a:r>
            <a:r>
              <a:rPr b="1" lang="es" sz="1250" u="sng">
                <a:solidFill>
                  <a:schemeClr val="hlink"/>
                </a:solidFill>
                <a:latin typeface="DM Sans"/>
                <a:ea typeface="DM Sans"/>
                <a:cs typeface="DM Sans"/>
                <a:sym typeface="DM Sans"/>
                <a:hlinkClick r:id="rId4"/>
              </a:rPr>
              <a:t>Disponible aquí</a:t>
            </a:r>
            <a:endParaRPr b="1" sz="1250">
              <a:solidFill>
                <a:srgbClr val="61AFEF"/>
              </a:solidFill>
              <a:latin typeface="DM Sans"/>
              <a:ea typeface="DM Sans"/>
              <a:cs typeface="DM Sans"/>
              <a:sym typeface="DM Sans"/>
            </a:endParaRPr>
          </a:p>
          <a:p>
            <a:pPr indent="-307975" lvl="0" marL="457200" rtl="0" algn="l">
              <a:spcBef>
                <a:spcPts val="1000"/>
              </a:spcBef>
              <a:spcAft>
                <a:spcPts val="1000"/>
              </a:spcAft>
              <a:buSzPts val="1250"/>
              <a:buFont typeface="DM Sans"/>
              <a:buChar char="●"/>
            </a:pPr>
            <a:r>
              <a:rPr lang="es" sz="1250">
                <a:solidFill>
                  <a:schemeClr val="dk1"/>
                </a:solidFill>
                <a:latin typeface="DM Sans"/>
                <a:ea typeface="DM Sans"/>
                <a:cs typeface="DM Sans"/>
                <a:sym typeface="DM Sans"/>
              </a:rPr>
              <a:t>Parte 3: </a:t>
            </a:r>
            <a:r>
              <a:rPr b="1" lang="es" sz="1250" u="sng">
                <a:solidFill>
                  <a:schemeClr val="hlink"/>
                </a:solidFill>
                <a:latin typeface="DM Sans"/>
                <a:ea typeface="DM Sans"/>
                <a:cs typeface="DM Sans"/>
                <a:sym typeface="DM Sans"/>
                <a:hlinkClick r:id="rId5"/>
              </a:rPr>
              <a:t>Disponible aquí</a:t>
            </a:r>
            <a:endParaRPr b="1" sz="1250">
              <a:solidFill>
                <a:srgbClr val="61AFEF"/>
              </a:solidFill>
              <a:latin typeface="DM Sans"/>
              <a:ea typeface="DM Sans"/>
              <a:cs typeface="DM Sans"/>
              <a:sym typeface="DM Sans"/>
            </a:endParaRPr>
          </a:p>
        </p:txBody>
      </p:sp>
      <p:sp>
        <p:nvSpPr>
          <p:cNvPr id="916" name="Google Shape;916;p167"/>
          <p:cNvSpPr txBox="1"/>
          <p:nvPr/>
        </p:nvSpPr>
        <p:spPr>
          <a:xfrm>
            <a:off x="482225" y="2990663"/>
            <a:ext cx="3000000" cy="65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400">
                <a:solidFill>
                  <a:schemeClr val="dk1"/>
                </a:solidFill>
                <a:latin typeface="DM Sans"/>
                <a:ea typeface="DM Sans"/>
                <a:cs typeface="DM Sans"/>
                <a:sym typeface="DM Sans"/>
              </a:rPr>
              <a:t>Actividad 2</a:t>
            </a:r>
            <a:endParaRPr sz="3400"/>
          </a:p>
        </p:txBody>
      </p:sp>
      <p:sp>
        <p:nvSpPr>
          <p:cNvPr id="917" name="Google Shape;917;p167"/>
          <p:cNvSpPr txBox="1"/>
          <p:nvPr/>
        </p:nvSpPr>
        <p:spPr>
          <a:xfrm>
            <a:off x="564025" y="3729675"/>
            <a:ext cx="6429300" cy="3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Clr>
                <a:schemeClr val="dk1"/>
              </a:buClr>
              <a:buSzPts val="2000"/>
              <a:buFont typeface="Arial"/>
              <a:buNone/>
            </a:pPr>
            <a:r>
              <a:rPr b="1" lang="es" sz="1250" u="sng">
                <a:solidFill>
                  <a:schemeClr val="hlink"/>
                </a:solidFill>
                <a:latin typeface="DM Sans"/>
                <a:ea typeface="DM Sans"/>
                <a:cs typeface="DM Sans"/>
                <a:sym typeface="DM Sans"/>
                <a:hlinkClick r:id="rId6"/>
              </a:rPr>
              <a:t>Disponible aquí</a:t>
            </a:r>
            <a:endParaRPr b="1" sz="1250">
              <a:solidFill>
                <a:srgbClr val="61AFEF"/>
              </a:solidFill>
              <a:latin typeface="DM Sans"/>
              <a:ea typeface="DM Sans"/>
              <a:cs typeface="DM Sans"/>
              <a:sym typeface="DM Sans"/>
            </a:endParaRPr>
          </a:p>
        </p:txBody>
      </p:sp>
      <p:sp>
        <p:nvSpPr>
          <p:cNvPr id="918" name="Google Shape;918;p167"/>
          <p:cNvSpPr txBox="1"/>
          <p:nvPr/>
        </p:nvSpPr>
        <p:spPr>
          <a:xfrm>
            <a:off x="4720475" y="917713"/>
            <a:ext cx="3000000" cy="65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400">
                <a:solidFill>
                  <a:schemeClr val="dk1"/>
                </a:solidFill>
                <a:latin typeface="DM Sans"/>
                <a:ea typeface="DM Sans"/>
                <a:cs typeface="DM Sans"/>
                <a:sym typeface="DM Sans"/>
              </a:rPr>
              <a:t>Actividad 3</a:t>
            </a:r>
            <a:endParaRPr sz="3400"/>
          </a:p>
        </p:txBody>
      </p:sp>
      <p:sp>
        <p:nvSpPr>
          <p:cNvPr id="919" name="Google Shape;919;p167"/>
          <p:cNvSpPr txBox="1"/>
          <p:nvPr/>
        </p:nvSpPr>
        <p:spPr>
          <a:xfrm>
            <a:off x="4720475" y="1573525"/>
            <a:ext cx="3000000" cy="697800"/>
          </a:xfrm>
          <a:prstGeom prst="rect">
            <a:avLst/>
          </a:prstGeom>
          <a:noFill/>
          <a:ln>
            <a:noFill/>
          </a:ln>
        </p:spPr>
        <p:txBody>
          <a:bodyPr anchorCtr="0" anchor="t" bIns="91425" lIns="91425" spcFirstLastPara="1" rIns="91425" wrap="square" tIns="91425">
            <a:spAutoFit/>
          </a:bodyPr>
          <a:lstStyle/>
          <a:p>
            <a:pPr indent="-307975" lvl="0" marL="457200" rtl="0" algn="l">
              <a:spcBef>
                <a:spcPts val="0"/>
              </a:spcBef>
              <a:spcAft>
                <a:spcPts val="0"/>
              </a:spcAft>
              <a:buSzPts val="1250"/>
              <a:buFont typeface="DM Sans"/>
              <a:buChar char="●"/>
            </a:pPr>
            <a:r>
              <a:rPr lang="es" sz="1250">
                <a:latin typeface="DM Sans"/>
                <a:ea typeface="DM Sans"/>
                <a:cs typeface="DM Sans"/>
                <a:sym typeface="DM Sans"/>
              </a:rPr>
              <a:t>Parte 1: </a:t>
            </a:r>
            <a:r>
              <a:rPr b="1" lang="es" sz="1250" u="sng">
                <a:solidFill>
                  <a:schemeClr val="hlink"/>
                </a:solidFill>
                <a:latin typeface="DM Sans"/>
                <a:ea typeface="DM Sans"/>
                <a:cs typeface="DM Sans"/>
                <a:sym typeface="DM Sans"/>
                <a:hlinkClick r:id="rId7"/>
              </a:rPr>
              <a:t>Disponible aquí</a:t>
            </a:r>
            <a:endParaRPr sz="1250">
              <a:latin typeface="DM Sans"/>
              <a:ea typeface="DM Sans"/>
              <a:cs typeface="DM Sans"/>
              <a:sym typeface="DM Sans"/>
            </a:endParaRPr>
          </a:p>
          <a:p>
            <a:pPr indent="-307975" lvl="0" marL="457200" rtl="0" algn="l">
              <a:spcBef>
                <a:spcPts val="1000"/>
              </a:spcBef>
              <a:spcAft>
                <a:spcPts val="0"/>
              </a:spcAft>
              <a:buSzPts val="1250"/>
              <a:buFont typeface="DM Sans"/>
              <a:buChar char="●"/>
            </a:pPr>
            <a:r>
              <a:rPr lang="es" sz="1250">
                <a:latin typeface="DM Sans"/>
                <a:ea typeface="DM Sans"/>
                <a:cs typeface="DM Sans"/>
                <a:sym typeface="DM Sans"/>
              </a:rPr>
              <a:t>Parte 2: </a:t>
            </a:r>
            <a:r>
              <a:rPr b="1" lang="es" sz="1250" u="sng">
                <a:solidFill>
                  <a:schemeClr val="hlink"/>
                </a:solidFill>
                <a:latin typeface="DM Sans"/>
                <a:ea typeface="DM Sans"/>
                <a:cs typeface="DM Sans"/>
                <a:sym typeface="DM Sans"/>
                <a:hlinkClick r:id="rId8"/>
              </a:rPr>
              <a:t>Disponible aquí</a:t>
            </a:r>
            <a:endParaRPr b="1" sz="1250">
              <a:solidFill>
                <a:srgbClr val="61AFEF"/>
              </a:solidFill>
              <a:latin typeface="DM Sans"/>
              <a:ea typeface="DM Sans"/>
              <a:cs typeface="DM Sans"/>
              <a:sym typeface="DM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168"/>
          <p:cNvSpPr txBox="1"/>
          <p:nvPr/>
        </p:nvSpPr>
        <p:spPr>
          <a:xfrm>
            <a:off x="1461300" y="2123850"/>
            <a:ext cx="6221400" cy="11544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rgbClr val="EAFF6A"/>
                </a:solidFill>
                <a:latin typeface="DM Sans"/>
                <a:ea typeface="DM Sans"/>
                <a:cs typeface="DM Sans"/>
                <a:sym typeface="DM Sans"/>
              </a:rPr>
              <a:t>Playground Intermedio parte II</a:t>
            </a:r>
            <a:endParaRPr b="1" sz="3500">
              <a:solidFill>
                <a:srgbClr val="EAFF6A"/>
              </a:solidFill>
              <a:latin typeface="DM Sans"/>
              <a:ea typeface="DM Sans"/>
              <a:cs typeface="DM Sans"/>
              <a:sym typeface="DM Sans"/>
            </a:endParaRPr>
          </a:p>
        </p:txBody>
      </p:sp>
      <p:sp>
        <p:nvSpPr>
          <p:cNvPr id="925" name="Google Shape;925;p168"/>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800">
                <a:solidFill>
                  <a:schemeClr val="lt1"/>
                </a:solidFill>
                <a:latin typeface="DM Sans"/>
                <a:ea typeface="DM Sans"/>
                <a:cs typeface="DM Sans"/>
                <a:sym typeface="DM Sans"/>
              </a:rPr>
              <a:t>Guía complementaria - Parte 11</a:t>
            </a:r>
            <a:endParaRPr sz="1600">
              <a:solidFill>
                <a:schemeClr val="lt1"/>
              </a:solidFill>
              <a:latin typeface="DM Sans"/>
              <a:ea typeface="DM Sans"/>
              <a:cs typeface="DM Sans"/>
              <a:sym typeface="DM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169"/>
          <p:cNvSpPr txBox="1"/>
          <p:nvPr/>
        </p:nvSpPr>
        <p:spPr>
          <a:xfrm>
            <a:off x="451175" y="698950"/>
            <a:ext cx="68760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3400">
                <a:solidFill>
                  <a:schemeClr val="dk1"/>
                </a:solidFill>
                <a:latin typeface="DM Sans"/>
                <a:ea typeface="DM Sans"/>
                <a:cs typeface="DM Sans"/>
                <a:sym typeface="DM Sans"/>
              </a:rPr>
              <a:t>Actividad 1</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3400">
                <a:solidFill>
                  <a:srgbClr val="595959"/>
                </a:solidFill>
                <a:latin typeface="DM Sans"/>
                <a:ea typeface="DM Sans"/>
                <a:cs typeface="DM Sans"/>
                <a:sym typeface="DM Sans"/>
              </a:rPr>
              <a:t>Figuras f</a:t>
            </a:r>
            <a:r>
              <a:rPr b="1" lang="es" sz="3400">
                <a:solidFill>
                  <a:srgbClr val="595959"/>
                </a:solidFill>
                <a:latin typeface="DM Sans"/>
                <a:ea typeface="DM Sans"/>
                <a:cs typeface="DM Sans"/>
                <a:sym typeface="DM Sans"/>
              </a:rPr>
              <a:t>ormularios y listado</a:t>
            </a:r>
            <a:endParaRPr b="1" sz="3400">
              <a:solidFill>
                <a:srgbClr val="595959"/>
              </a:solidFill>
              <a:latin typeface="DM Sans"/>
              <a:ea typeface="DM Sans"/>
              <a:cs typeface="DM Sans"/>
              <a:sym typeface="DM Sans"/>
            </a:endParaRPr>
          </a:p>
        </p:txBody>
      </p:sp>
      <p:sp>
        <p:nvSpPr>
          <p:cNvPr id="931" name="Google Shape;931;p169"/>
          <p:cNvSpPr txBox="1"/>
          <p:nvPr/>
        </p:nvSpPr>
        <p:spPr>
          <a:xfrm>
            <a:off x="532800" y="2025675"/>
            <a:ext cx="4065000" cy="2727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Crea un nuevo modelo Paleta con 4 atributos: marca(charfield), modelo(charfield), anio(integerfield), nueva(booleanfield). El modelo </a:t>
            </a:r>
            <a:r>
              <a:rPr lang="es" sz="1250">
                <a:solidFill>
                  <a:schemeClr val="dk1"/>
                </a:solidFill>
                <a:highlight>
                  <a:schemeClr val="lt1"/>
                </a:highlight>
                <a:latin typeface="DM Sans"/>
                <a:ea typeface="DM Sans"/>
                <a:cs typeface="DM Sans"/>
                <a:sym typeface="DM Sans"/>
              </a:rPr>
              <a:t>deberá</a:t>
            </a:r>
            <a:r>
              <a:rPr lang="es" sz="1250">
                <a:solidFill>
                  <a:schemeClr val="dk1"/>
                </a:solidFill>
                <a:highlight>
                  <a:schemeClr val="lt1"/>
                </a:highlight>
                <a:latin typeface="DM Sans"/>
                <a:ea typeface="DM Sans"/>
                <a:cs typeface="DM Sans"/>
                <a:sym typeface="DM Sans"/>
              </a:rPr>
              <a:t> tener una vista para el formulario de </a:t>
            </a:r>
            <a:r>
              <a:rPr lang="es" sz="1250">
                <a:solidFill>
                  <a:schemeClr val="dk1"/>
                </a:solidFill>
                <a:highlight>
                  <a:schemeClr val="lt1"/>
                </a:highlight>
                <a:latin typeface="DM Sans"/>
                <a:ea typeface="DM Sans"/>
                <a:cs typeface="DM Sans"/>
                <a:sym typeface="DM Sans"/>
              </a:rPr>
              <a:t>creación</a:t>
            </a:r>
            <a:r>
              <a:rPr lang="es" sz="1250">
                <a:solidFill>
                  <a:schemeClr val="dk1"/>
                </a:solidFill>
                <a:highlight>
                  <a:schemeClr val="lt1"/>
                </a:highlight>
                <a:latin typeface="DM Sans"/>
                <a:ea typeface="DM Sans"/>
                <a:cs typeface="DM Sans"/>
                <a:sym typeface="DM Sans"/>
              </a:rPr>
              <a:t> y otra para el listado de paletas creadas (esta última </a:t>
            </a:r>
            <a:r>
              <a:rPr lang="es" sz="1250">
                <a:solidFill>
                  <a:schemeClr val="dk1"/>
                </a:solidFill>
                <a:highlight>
                  <a:schemeClr val="lt1"/>
                </a:highlight>
                <a:latin typeface="DM Sans"/>
                <a:ea typeface="DM Sans"/>
                <a:cs typeface="DM Sans"/>
                <a:sym typeface="DM Sans"/>
              </a:rPr>
              <a:t>deberá</a:t>
            </a:r>
            <a:r>
              <a:rPr lang="es" sz="1250">
                <a:solidFill>
                  <a:schemeClr val="dk1"/>
                </a:solidFill>
                <a:highlight>
                  <a:schemeClr val="lt1"/>
                </a:highlight>
                <a:latin typeface="DM Sans"/>
                <a:ea typeface="DM Sans"/>
                <a:cs typeface="DM Sans"/>
                <a:sym typeface="DM Sans"/>
              </a:rPr>
              <a:t> incluir un formulario de </a:t>
            </a:r>
            <a:r>
              <a:rPr lang="es" sz="1250">
                <a:solidFill>
                  <a:schemeClr val="dk1"/>
                </a:solidFill>
                <a:highlight>
                  <a:schemeClr val="lt1"/>
                </a:highlight>
                <a:latin typeface="DM Sans"/>
                <a:ea typeface="DM Sans"/>
                <a:cs typeface="DM Sans"/>
                <a:sym typeface="DM Sans"/>
              </a:rPr>
              <a:t>búsqueda)</a:t>
            </a:r>
            <a:r>
              <a:rPr lang="es" sz="1250">
                <a:solidFill>
                  <a:schemeClr val="dk1"/>
                </a:solidFill>
                <a:highlight>
                  <a:schemeClr val="lt1"/>
                </a:highlight>
                <a:latin typeface="DM Sans"/>
                <a:ea typeface="DM Sans"/>
                <a:cs typeface="DM Sans"/>
                <a:sym typeface="DM Sans"/>
              </a:rPr>
              <a:t>.</a:t>
            </a:r>
            <a:endParaRPr sz="1250">
              <a:solidFill>
                <a:schemeClr val="dk1"/>
              </a:solidFill>
              <a:highlight>
                <a:schemeClr val="lt1"/>
              </a:highlight>
              <a:latin typeface="DM Sans"/>
              <a:ea typeface="DM Sans"/>
              <a:cs typeface="DM Sans"/>
              <a:sym typeface="DM Sans"/>
            </a:endParaRPr>
          </a:p>
          <a:p>
            <a:pPr indent="0" lvl="0" marL="0" rtl="0" algn="l">
              <a:lnSpc>
                <a:spcPct val="135714"/>
              </a:lnSpc>
              <a:spcBef>
                <a:spcPts val="0"/>
              </a:spcBef>
              <a:spcAft>
                <a:spcPts val="0"/>
              </a:spcAft>
              <a:buClr>
                <a:schemeClr val="dk1"/>
              </a:buClr>
              <a:buSzPts val="1100"/>
              <a:buFont typeface="Arial"/>
              <a:buNone/>
            </a:pPr>
            <a:r>
              <a:t/>
            </a:r>
            <a:endParaRPr sz="1250">
              <a:solidFill>
                <a:schemeClr val="dk1"/>
              </a:solidFill>
              <a:highlight>
                <a:schemeClr val="lt1"/>
              </a:highlight>
              <a:latin typeface="DM Sans"/>
              <a:ea typeface="DM Sans"/>
              <a:cs typeface="DM Sans"/>
              <a:sym typeface="DM Sans"/>
            </a:endParaRPr>
          </a:p>
          <a:p>
            <a:pPr indent="0" lvl="0" marL="0" rtl="0" algn="l">
              <a:lnSpc>
                <a:spcPct val="135714"/>
              </a:lnSpc>
              <a:spcBef>
                <a:spcPts val="0"/>
              </a:spcBef>
              <a:spcAft>
                <a:spcPts val="0"/>
              </a:spcAft>
              <a:buClr>
                <a:schemeClr val="dk1"/>
              </a:buClr>
              <a:buSzPts val="1100"/>
              <a:buFont typeface="Arial"/>
              <a:buNone/>
            </a:pPr>
            <a:r>
              <a:rPr b="1" lang="es" sz="1250">
                <a:solidFill>
                  <a:schemeClr val="dk1"/>
                </a:solidFill>
                <a:highlight>
                  <a:schemeClr val="lt1"/>
                </a:highlight>
                <a:latin typeface="DM Sans"/>
                <a:ea typeface="DM Sans"/>
                <a:cs typeface="DM Sans"/>
                <a:sym typeface="DM Sans"/>
              </a:rPr>
              <a:t>Aviso</a:t>
            </a:r>
            <a:r>
              <a:rPr lang="es" sz="1250">
                <a:solidFill>
                  <a:schemeClr val="dk1"/>
                </a:solidFill>
                <a:highlight>
                  <a:schemeClr val="lt1"/>
                </a:highlight>
                <a:latin typeface="DM Sans"/>
                <a:ea typeface="DM Sans"/>
                <a:cs typeface="DM Sans"/>
                <a:sym typeface="DM Sans"/>
              </a:rPr>
              <a:t>: Los formularios de </a:t>
            </a:r>
            <a:r>
              <a:rPr lang="es" sz="1250">
                <a:solidFill>
                  <a:schemeClr val="dk1"/>
                </a:solidFill>
                <a:highlight>
                  <a:schemeClr val="lt1"/>
                </a:highlight>
                <a:latin typeface="DM Sans"/>
                <a:ea typeface="DM Sans"/>
                <a:cs typeface="DM Sans"/>
                <a:sym typeface="DM Sans"/>
              </a:rPr>
              <a:t>creación</a:t>
            </a:r>
            <a:r>
              <a:rPr lang="es" sz="1250">
                <a:solidFill>
                  <a:schemeClr val="dk1"/>
                </a:solidFill>
                <a:highlight>
                  <a:schemeClr val="lt1"/>
                </a:highlight>
                <a:latin typeface="DM Sans"/>
                <a:ea typeface="DM Sans"/>
                <a:cs typeface="DM Sans"/>
                <a:sym typeface="DM Sans"/>
              </a:rPr>
              <a:t> y búsqueda también deben crearse en esta actividad.</a:t>
            </a:r>
            <a:endParaRPr sz="1550">
              <a:solidFill>
                <a:schemeClr val="dk1"/>
              </a:solidFill>
              <a:highlight>
                <a:schemeClr val="lt1"/>
              </a:highlight>
              <a:latin typeface="DM Sans"/>
              <a:ea typeface="DM Sans"/>
              <a:cs typeface="DM Sans"/>
              <a:sym typeface="DM Sans"/>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70"/>
          <p:cNvSpPr txBox="1"/>
          <p:nvPr/>
        </p:nvSpPr>
        <p:spPr>
          <a:xfrm>
            <a:off x="419350" y="871525"/>
            <a:ext cx="7777200" cy="1597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3400">
                <a:solidFill>
                  <a:schemeClr val="dk1"/>
                </a:solidFill>
                <a:latin typeface="DM Sans"/>
                <a:ea typeface="DM Sans"/>
                <a:cs typeface="DM Sans"/>
                <a:sym typeface="DM Sans"/>
              </a:rPr>
              <a:t>Actividad 2</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3400">
                <a:solidFill>
                  <a:srgbClr val="595959"/>
                </a:solidFill>
                <a:latin typeface="DM Sans"/>
                <a:ea typeface="DM Sans"/>
                <a:cs typeface="DM Sans"/>
                <a:sym typeface="DM Sans"/>
              </a:rPr>
              <a:t>Mejora de templates y panel de admin</a:t>
            </a:r>
            <a:endParaRPr b="1" sz="3400">
              <a:solidFill>
                <a:srgbClr val="595959"/>
              </a:solidFill>
              <a:latin typeface="DM Sans"/>
              <a:ea typeface="DM Sans"/>
              <a:cs typeface="DM Sans"/>
              <a:sym typeface="DM Sans"/>
            </a:endParaRPr>
          </a:p>
        </p:txBody>
      </p:sp>
      <p:sp>
        <p:nvSpPr>
          <p:cNvPr id="937" name="Google Shape;937;p170"/>
          <p:cNvSpPr txBox="1"/>
          <p:nvPr/>
        </p:nvSpPr>
        <p:spPr>
          <a:xfrm>
            <a:off x="493575" y="2630625"/>
            <a:ext cx="5327700" cy="1175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Acomoda los templates para que implementen herencia, mitigando la </a:t>
            </a:r>
            <a:r>
              <a:rPr lang="es" sz="1250">
                <a:solidFill>
                  <a:schemeClr val="dk1"/>
                </a:solidFill>
                <a:highlight>
                  <a:schemeClr val="lt1"/>
                </a:highlight>
                <a:latin typeface="DM Sans"/>
                <a:ea typeface="DM Sans"/>
                <a:cs typeface="DM Sans"/>
                <a:sym typeface="DM Sans"/>
              </a:rPr>
              <a:t>repetición</a:t>
            </a:r>
            <a:r>
              <a:rPr lang="es" sz="1250">
                <a:solidFill>
                  <a:schemeClr val="dk1"/>
                </a:solidFill>
                <a:highlight>
                  <a:schemeClr val="lt1"/>
                </a:highlight>
                <a:latin typeface="DM Sans"/>
                <a:ea typeface="DM Sans"/>
                <a:cs typeface="DM Sans"/>
                <a:sym typeface="DM Sans"/>
              </a:rPr>
              <a:t> de </a:t>
            </a:r>
            <a:r>
              <a:rPr lang="es" sz="1250">
                <a:solidFill>
                  <a:schemeClr val="dk1"/>
                </a:solidFill>
                <a:highlight>
                  <a:schemeClr val="lt1"/>
                </a:highlight>
                <a:latin typeface="DM Sans"/>
                <a:ea typeface="DM Sans"/>
                <a:cs typeface="DM Sans"/>
                <a:sym typeface="DM Sans"/>
              </a:rPr>
              <a:t>código</a:t>
            </a:r>
            <a:r>
              <a:rPr lang="es" sz="1250">
                <a:solidFill>
                  <a:schemeClr val="dk1"/>
                </a:solidFill>
                <a:highlight>
                  <a:schemeClr val="lt1"/>
                </a:highlight>
                <a:latin typeface="DM Sans"/>
                <a:ea typeface="DM Sans"/>
                <a:cs typeface="DM Sans"/>
                <a:sym typeface="DM Sans"/>
              </a:rPr>
              <a:t>. Además, acomoda en la barra de </a:t>
            </a:r>
            <a:r>
              <a:rPr lang="es" sz="1250">
                <a:solidFill>
                  <a:schemeClr val="dk1"/>
                </a:solidFill>
                <a:highlight>
                  <a:schemeClr val="lt1"/>
                </a:highlight>
                <a:latin typeface="DM Sans"/>
                <a:ea typeface="DM Sans"/>
                <a:cs typeface="DM Sans"/>
                <a:sym typeface="DM Sans"/>
              </a:rPr>
              <a:t>navegación</a:t>
            </a:r>
            <a:r>
              <a:rPr lang="es" sz="1250">
                <a:solidFill>
                  <a:schemeClr val="dk1"/>
                </a:solidFill>
                <a:highlight>
                  <a:schemeClr val="lt1"/>
                </a:highlight>
                <a:latin typeface="DM Sans"/>
                <a:ea typeface="DM Sans"/>
                <a:cs typeface="DM Sans"/>
                <a:sym typeface="DM Sans"/>
              </a:rPr>
              <a:t> el acceso a las vistas de 'inicio', 'crear_paleta' y 'buscar_paleta'.</a:t>
            </a:r>
            <a:endParaRPr sz="1250">
              <a:solidFill>
                <a:schemeClr val="dk1"/>
              </a:solidFill>
              <a:highlight>
                <a:schemeClr val="lt1"/>
              </a:highlight>
              <a:latin typeface="DM Sans"/>
              <a:ea typeface="DM Sans"/>
              <a:cs typeface="DM Sans"/>
              <a:sym typeface="DM Sans"/>
            </a:endParaRPr>
          </a:p>
          <a:p>
            <a:pPr indent="0" lvl="0" marL="0" rtl="0" algn="l">
              <a:spcBef>
                <a:spcPts val="0"/>
              </a:spcBef>
              <a:spcAft>
                <a:spcPts val="1000"/>
              </a:spcAft>
              <a:buClr>
                <a:schemeClr val="dk1"/>
              </a:buClr>
              <a:buSzPts val="2000"/>
              <a:buFont typeface="Arial"/>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9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Resoluciones</a:t>
            </a:r>
            <a:endParaRPr b="1" sz="4000">
              <a:solidFill>
                <a:schemeClr val="dk1"/>
              </a:solidFill>
              <a:latin typeface="DM Sans"/>
              <a:ea typeface="DM Sans"/>
              <a:cs typeface="DM Sans"/>
              <a:sym typeface="DM Sans"/>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71"/>
          <p:cNvSpPr txBox="1"/>
          <p:nvPr/>
        </p:nvSpPr>
        <p:spPr>
          <a:xfrm>
            <a:off x="419350" y="879250"/>
            <a:ext cx="5742600" cy="1597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3400">
                <a:solidFill>
                  <a:schemeClr val="dk1"/>
                </a:solidFill>
                <a:latin typeface="DM Sans"/>
                <a:ea typeface="DM Sans"/>
                <a:cs typeface="DM Sans"/>
                <a:sym typeface="DM Sans"/>
              </a:rPr>
              <a:t>Actividad 3</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3400">
                <a:solidFill>
                  <a:srgbClr val="595959"/>
                </a:solidFill>
                <a:latin typeface="DM Sans"/>
                <a:ea typeface="DM Sans"/>
                <a:cs typeface="DM Sans"/>
                <a:sym typeface="DM Sans"/>
              </a:rPr>
              <a:t>Apartado admin</a:t>
            </a:r>
            <a:endParaRPr b="1" sz="1050">
              <a:solidFill>
                <a:srgbClr val="E06C75"/>
              </a:solidFill>
              <a:highlight>
                <a:srgbClr val="23272E"/>
              </a:highlight>
              <a:latin typeface="Courier New"/>
              <a:ea typeface="Courier New"/>
              <a:cs typeface="Courier New"/>
              <a:sym typeface="Courier New"/>
            </a:endParaRPr>
          </a:p>
          <a:p>
            <a:pPr indent="0" lvl="0" marL="0" rtl="0" algn="l">
              <a:lnSpc>
                <a:spcPct val="90000"/>
              </a:lnSpc>
              <a:spcBef>
                <a:spcPts val="0"/>
              </a:spcBef>
              <a:spcAft>
                <a:spcPts val="0"/>
              </a:spcAft>
              <a:buNone/>
            </a:pPr>
            <a:r>
              <a:t/>
            </a:r>
            <a:endParaRPr b="1" sz="3400">
              <a:solidFill>
                <a:srgbClr val="595959"/>
              </a:solidFill>
              <a:latin typeface="DM Sans"/>
              <a:ea typeface="DM Sans"/>
              <a:cs typeface="DM Sans"/>
              <a:sym typeface="DM Sans"/>
            </a:endParaRPr>
          </a:p>
        </p:txBody>
      </p:sp>
      <p:sp>
        <p:nvSpPr>
          <p:cNvPr id="943" name="Google Shape;943;p171"/>
          <p:cNvSpPr txBox="1"/>
          <p:nvPr/>
        </p:nvSpPr>
        <p:spPr>
          <a:xfrm>
            <a:off x="529750" y="2154100"/>
            <a:ext cx="5521800" cy="1160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Registra los modelos en el apartado de admin. Luego accede al mismo y prueba crear, modificar, ver, eliminar paletas. </a:t>
            </a:r>
            <a:endParaRPr sz="1250">
              <a:solidFill>
                <a:schemeClr val="dk1"/>
              </a:solidFill>
              <a:highlight>
                <a:schemeClr val="lt1"/>
              </a:highlight>
              <a:latin typeface="DM Sans"/>
              <a:ea typeface="DM Sans"/>
              <a:cs typeface="DM Sans"/>
              <a:sym typeface="DM Sans"/>
            </a:endParaRPr>
          </a:p>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Agrega en los modelos registrados el metodo magico `__str__` para que el listado del admin sea </a:t>
            </a:r>
            <a:r>
              <a:rPr lang="es" sz="1250">
                <a:solidFill>
                  <a:schemeClr val="dk1"/>
                </a:solidFill>
                <a:highlight>
                  <a:schemeClr val="lt1"/>
                </a:highlight>
                <a:latin typeface="DM Sans"/>
                <a:ea typeface="DM Sans"/>
                <a:cs typeface="DM Sans"/>
                <a:sym typeface="DM Sans"/>
              </a:rPr>
              <a:t>más</a:t>
            </a:r>
            <a:r>
              <a:rPr lang="es" sz="1250">
                <a:solidFill>
                  <a:schemeClr val="dk1"/>
                </a:solidFill>
                <a:highlight>
                  <a:schemeClr val="lt1"/>
                </a:highlight>
                <a:latin typeface="DM Sans"/>
                <a:ea typeface="DM Sans"/>
                <a:cs typeface="DM Sans"/>
                <a:sym typeface="DM Sans"/>
              </a:rPr>
              <a:t> legible.</a:t>
            </a:r>
            <a:endParaRPr sz="1350">
              <a:solidFill>
                <a:schemeClr val="dk1"/>
              </a:solidFill>
              <a:latin typeface="DM Sans"/>
              <a:ea typeface="DM Sans"/>
              <a:cs typeface="DM Sans"/>
              <a:sym typeface="DM Sans"/>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172"/>
          <p:cNvSpPr txBox="1"/>
          <p:nvPr/>
        </p:nvSpPr>
        <p:spPr>
          <a:xfrm>
            <a:off x="377175" y="270400"/>
            <a:ext cx="9435000" cy="71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800">
                <a:solidFill>
                  <a:schemeClr val="dk1"/>
                </a:solidFill>
                <a:latin typeface="DM Sans"/>
                <a:ea typeface="DM Sans"/>
                <a:cs typeface="DM Sans"/>
                <a:sym typeface="DM Sans"/>
              </a:rPr>
              <a:t>Ejemplos de solución </a:t>
            </a:r>
            <a:endParaRPr b="1" sz="3800">
              <a:solidFill>
                <a:schemeClr val="dk1"/>
              </a:solidFill>
              <a:latin typeface="DM Sans"/>
              <a:ea typeface="DM Sans"/>
              <a:cs typeface="DM Sans"/>
              <a:sym typeface="DM Sans"/>
            </a:endParaRPr>
          </a:p>
        </p:txBody>
      </p:sp>
      <p:sp>
        <p:nvSpPr>
          <p:cNvPr id="949" name="Google Shape;949;p172"/>
          <p:cNvSpPr txBox="1"/>
          <p:nvPr/>
        </p:nvSpPr>
        <p:spPr>
          <a:xfrm>
            <a:off x="482225" y="1320750"/>
            <a:ext cx="3000000" cy="65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400">
                <a:solidFill>
                  <a:schemeClr val="dk1"/>
                </a:solidFill>
                <a:latin typeface="DM Sans"/>
                <a:ea typeface="DM Sans"/>
                <a:cs typeface="DM Sans"/>
                <a:sym typeface="DM Sans"/>
              </a:rPr>
              <a:t>Actividad 1</a:t>
            </a:r>
            <a:endParaRPr sz="3400"/>
          </a:p>
        </p:txBody>
      </p:sp>
      <p:sp>
        <p:nvSpPr>
          <p:cNvPr id="950" name="Google Shape;950;p172"/>
          <p:cNvSpPr txBox="1"/>
          <p:nvPr/>
        </p:nvSpPr>
        <p:spPr>
          <a:xfrm>
            <a:off x="587275" y="1976550"/>
            <a:ext cx="2305800" cy="377100"/>
          </a:xfrm>
          <a:prstGeom prst="rect">
            <a:avLst/>
          </a:prstGeom>
          <a:noFill/>
          <a:ln>
            <a:noFill/>
          </a:ln>
        </p:spPr>
        <p:txBody>
          <a:bodyPr anchorCtr="0" anchor="t" bIns="91425" lIns="91425" spcFirstLastPara="1" rIns="91425" wrap="square" tIns="91425">
            <a:spAutoFit/>
          </a:bodyPr>
          <a:lstStyle/>
          <a:p>
            <a:pPr indent="-307975" lvl="0" marL="457200" rtl="0" algn="l">
              <a:spcBef>
                <a:spcPts val="0"/>
              </a:spcBef>
              <a:spcAft>
                <a:spcPts val="1000"/>
              </a:spcAft>
              <a:buClr>
                <a:srgbClr val="61AFEF"/>
              </a:buClr>
              <a:buSzPts val="1250"/>
              <a:buFont typeface="DM Sans"/>
              <a:buChar char="●"/>
            </a:pPr>
            <a:r>
              <a:rPr b="1" lang="es" sz="1250" u="sng">
                <a:solidFill>
                  <a:schemeClr val="hlink"/>
                </a:solidFill>
                <a:latin typeface="DM Sans"/>
                <a:ea typeface="DM Sans"/>
                <a:cs typeface="DM Sans"/>
                <a:sym typeface="DM Sans"/>
                <a:hlinkClick r:id="rId3"/>
              </a:rPr>
              <a:t>Disponible aquí</a:t>
            </a:r>
            <a:endParaRPr b="1" sz="1250">
              <a:solidFill>
                <a:srgbClr val="61AFEF"/>
              </a:solidFill>
              <a:latin typeface="DM Sans"/>
              <a:ea typeface="DM Sans"/>
              <a:cs typeface="DM Sans"/>
              <a:sym typeface="DM Sans"/>
            </a:endParaRPr>
          </a:p>
        </p:txBody>
      </p:sp>
      <p:sp>
        <p:nvSpPr>
          <p:cNvPr id="951" name="Google Shape;951;p172"/>
          <p:cNvSpPr txBox="1"/>
          <p:nvPr/>
        </p:nvSpPr>
        <p:spPr>
          <a:xfrm>
            <a:off x="587275" y="2852825"/>
            <a:ext cx="2814900" cy="65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400">
                <a:solidFill>
                  <a:schemeClr val="dk1"/>
                </a:solidFill>
                <a:latin typeface="DM Sans"/>
                <a:ea typeface="DM Sans"/>
                <a:cs typeface="DM Sans"/>
                <a:sym typeface="DM Sans"/>
              </a:rPr>
              <a:t>Actividad 2</a:t>
            </a:r>
            <a:endParaRPr sz="3400"/>
          </a:p>
        </p:txBody>
      </p:sp>
      <p:sp>
        <p:nvSpPr>
          <p:cNvPr id="952" name="Google Shape;952;p172"/>
          <p:cNvSpPr txBox="1"/>
          <p:nvPr/>
        </p:nvSpPr>
        <p:spPr>
          <a:xfrm>
            <a:off x="630366" y="3591829"/>
            <a:ext cx="3387000" cy="377100"/>
          </a:xfrm>
          <a:prstGeom prst="rect">
            <a:avLst/>
          </a:prstGeom>
          <a:noFill/>
          <a:ln>
            <a:noFill/>
          </a:ln>
        </p:spPr>
        <p:txBody>
          <a:bodyPr anchorCtr="0" anchor="t" bIns="91425" lIns="91425" spcFirstLastPara="1" rIns="91425" wrap="square" tIns="91425">
            <a:spAutoFit/>
          </a:bodyPr>
          <a:lstStyle/>
          <a:p>
            <a:pPr indent="-307975" lvl="0" marL="457200" rtl="0" algn="l">
              <a:spcBef>
                <a:spcPts val="0"/>
              </a:spcBef>
              <a:spcAft>
                <a:spcPts val="0"/>
              </a:spcAft>
              <a:buClr>
                <a:srgbClr val="61AFEF"/>
              </a:buClr>
              <a:buSzPts val="1250"/>
              <a:buFont typeface="DM Sans"/>
              <a:buChar char="●"/>
            </a:pPr>
            <a:r>
              <a:rPr b="1" lang="es" sz="1250" u="sng">
                <a:solidFill>
                  <a:schemeClr val="hlink"/>
                </a:solidFill>
                <a:latin typeface="DM Sans"/>
                <a:ea typeface="DM Sans"/>
                <a:cs typeface="DM Sans"/>
                <a:sym typeface="DM Sans"/>
                <a:hlinkClick r:id="rId4"/>
              </a:rPr>
              <a:t>Disponible aquí</a:t>
            </a:r>
            <a:endParaRPr b="1" sz="1250">
              <a:solidFill>
                <a:srgbClr val="61AFEF"/>
              </a:solidFill>
              <a:latin typeface="DM Sans"/>
              <a:ea typeface="DM Sans"/>
              <a:cs typeface="DM Sans"/>
              <a:sym typeface="DM Sans"/>
            </a:endParaRPr>
          </a:p>
        </p:txBody>
      </p:sp>
      <p:sp>
        <p:nvSpPr>
          <p:cNvPr id="953" name="Google Shape;953;p172"/>
          <p:cNvSpPr txBox="1"/>
          <p:nvPr/>
        </p:nvSpPr>
        <p:spPr>
          <a:xfrm>
            <a:off x="4825525" y="1257063"/>
            <a:ext cx="3000000" cy="65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400">
                <a:solidFill>
                  <a:schemeClr val="dk1"/>
                </a:solidFill>
                <a:latin typeface="DM Sans"/>
                <a:ea typeface="DM Sans"/>
                <a:cs typeface="DM Sans"/>
                <a:sym typeface="DM Sans"/>
              </a:rPr>
              <a:t>Actividad 3</a:t>
            </a:r>
            <a:endParaRPr sz="3400"/>
          </a:p>
        </p:txBody>
      </p:sp>
      <p:sp>
        <p:nvSpPr>
          <p:cNvPr id="954" name="Google Shape;954;p172"/>
          <p:cNvSpPr txBox="1"/>
          <p:nvPr/>
        </p:nvSpPr>
        <p:spPr>
          <a:xfrm>
            <a:off x="4867950" y="1912875"/>
            <a:ext cx="3000000" cy="377100"/>
          </a:xfrm>
          <a:prstGeom prst="rect">
            <a:avLst/>
          </a:prstGeom>
          <a:noFill/>
          <a:ln>
            <a:noFill/>
          </a:ln>
        </p:spPr>
        <p:txBody>
          <a:bodyPr anchorCtr="0" anchor="t" bIns="91425" lIns="91425" spcFirstLastPara="1" rIns="91425" wrap="square" tIns="91425">
            <a:spAutoFit/>
          </a:bodyPr>
          <a:lstStyle/>
          <a:p>
            <a:pPr indent="-307975" lvl="0" marL="457200" rtl="0" algn="l">
              <a:spcBef>
                <a:spcPts val="0"/>
              </a:spcBef>
              <a:spcAft>
                <a:spcPts val="0"/>
              </a:spcAft>
              <a:buClr>
                <a:srgbClr val="61AFEF"/>
              </a:buClr>
              <a:buSzPts val="1250"/>
              <a:buFont typeface="DM Sans"/>
              <a:buChar char="●"/>
            </a:pPr>
            <a:r>
              <a:rPr b="1" lang="es" sz="1250" u="sng">
                <a:solidFill>
                  <a:schemeClr val="hlink"/>
                </a:solidFill>
                <a:latin typeface="DM Sans"/>
                <a:ea typeface="DM Sans"/>
                <a:cs typeface="DM Sans"/>
                <a:sym typeface="DM Sans"/>
                <a:hlinkClick r:id="rId5"/>
              </a:rPr>
              <a:t>Disponible aquí</a:t>
            </a:r>
            <a:endParaRPr b="1" sz="1250">
              <a:solidFill>
                <a:srgbClr val="61AFEF"/>
              </a:solidFill>
              <a:latin typeface="DM Sans"/>
              <a:ea typeface="DM Sans"/>
              <a:cs typeface="DM Sans"/>
              <a:sym typeface="DM Sans"/>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73"/>
          <p:cNvSpPr txBox="1"/>
          <p:nvPr/>
        </p:nvSpPr>
        <p:spPr>
          <a:xfrm>
            <a:off x="1566275" y="2123850"/>
            <a:ext cx="5863500" cy="11544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rgbClr val="EAFF6A"/>
                </a:solidFill>
                <a:latin typeface="DM Sans"/>
                <a:ea typeface="DM Sans"/>
                <a:cs typeface="DM Sans"/>
                <a:sym typeface="DM Sans"/>
              </a:rPr>
              <a:t>Playground avanzado parte I</a:t>
            </a:r>
            <a:endParaRPr b="1" sz="3500">
              <a:solidFill>
                <a:srgbClr val="EAFF6A"/>
              </a:solidFill>
              <a:latin typeface="DM Sans"/>
              <a:ea typeface="DM Sans"/>
              <a:cs typeface="DM Sans"/>
              <a:sym typeface="DM Sans"/>
            </a:endParaRPr>
          </a:p>
        </p:txBody>
      </p:sp>
      <p:sp>
        <p:nvSpPr>
          <p:cNvPr id="960" name="Google Shape;960;p173"/>
          <p:cNvSpPr txBox="1"/>
          <p:nvPr/>
        </p:nvSpPr>
        <p:spPr>
          <a:xfrm>
            <a:off x="1461300" y="16621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800">
                <a:solidFill>
                  <a:schemeClr val="lt1"/>
                </a:solidFill>
                <a:latin typeface="DM Sans"/>
                <a:ea typeface="DM Sans"/>
                <a:cs typeface="DM Sans"/>
                <a:sym typeface="DM Sans"/>
              </a:rPr>
              <a:t>Guía complementaria - Parte 12</a:t>
            </a:r>
            <a:endParaRPr sz="1600">
              <a:solidFill>
                <a:schemeClr val="lt1"/>
              </a:solidFill>
              <a:latin typeface="DM Sans"/>
              <a:ea typeface="DM Sans"/>
              <a:cs typeface="DM Sans"/>
              <a:sym typeface="DM Sans"/>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174"/>
          <p:cNvSpPr txBox="1"/>
          <p:nvPr/>
        </p:nvSpPr>
        <p:spPr>
          <a:xfrm>
            <a:off x="532800" y="495575"/>
            <a:ext cx="57426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3400">
                <a:solidFill>
                  <a:schemeClr val="dk1"/>
                </a:solidFill>
                <a:latin typeface="DM Sans"/>
                <a:ea typeface="DM Sans"/>
                <a:cs typeface="DM Sans"/>
                <a:sym typeface="DM Sans"/>
              </a:rPr>
              <a:t>Actividad 1</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3400">
                <a:solidFill>
                  <a:srgbClr val="595959"/>
                </a:solidFill>
                <a:latin typeface="DM Sans"/>
                <a:ea typeface="DM Sans"/>
                <a:cs typeface="DM Sans"/>
                <a:sym typeface="DM Sans"/>
              </a:rPr>
              <a:t>Edita y borra</a:t>
            </a:r>
            <a:endParaRPr b="1" sz="3400">
              <a:solidFill>
                <a:srgbClr val="595959"/>
              </a:solidFill>
              <a:latin typeface="DM Sans"/>
              <a:ea typeface="DM Sans"/>
              <a:cs typeface="DM Sans"/>
              <a:sym typeface="DM Sans"/>
            </a:endParaRPr>
          </a:p>
        </p:txBody>
      </p:sp>
      <p:sp>
        <p:nvSpPr>
          <p:cNvPr id="966" name="Google Shape;966;p174"/>
          <p:cNvSpPr txBox="1"/>
          <p:nvPr/>
        </p:nvSpPr>
        <p:spPr>
          <a:xfrm>
            <a:off x="679500" y="1717825"/>
            <a:ext cx="8464500" cy="2205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Al modelo paleta agrégale una vista para la actualizar datos y otra para eliminar paletas. (No utilizar Clases Basadas en Vistas)</a:t>
            </a:r>
            <a:endParaRPr sz="1250">
              <a:solidFill>
                <a:schemeClr val="dk1"/>
              </a:solidFill>
              <a:highlight>
                <a:schemeClr val="lt1"/>
              </a:highlight>
              <a:latin typeface="DM Sans"/>
              <a:ea typeface="DM Sans"/>
              <a:cs typeface="DM Sans"/>
              <a:sym typeface="DM Sans"/>
            </a:endParaRPr>
          </a:p>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En este punto, modifica el nav de la app para que a la vista de </a:t>
            </a:r>
            <a:r>
              <a:rPr lang="es" sz="1250">
                <a:solidFill>
                  <a:schemeClr val="dk1"/>
                </a:solidFill>
                <a:highlight>
                  <a:schemeClr val="lt1"/>
                </a:highlight>
                <a:latin typeface="DM Sans"/>
                <a:ea typeface="DM Sans"/>
                <a:cs typeface="DM Sans"/>
                <a:sym typeface="DM Sans"/>
              </a:rPr>
              <a:t>creación</a:t>
            </a:r>
            <a:r>
              <a:rPr lang="es" sz="1250">
                <a:solidFill>
                  <a:schemeClr val="dk1"/>
                </a:solidFill>
                <a:highlight>
                  <a:schemeClr val="lt1"/>
                </a:highlight>
                <a:latin typeface="DM Sans"/>
                <a:ea typeface="DM Sans"/>
                <a:cs typeface="DM Sans"/>
                <a:sym typeface="DM Sans"/>
              </a:rPr>
              <a:t> se acceda desde la vista de búsqueda/listado y el acceso a actualizar o borrar </a:t>
            </a:r>
            <a:r>
              <a:rPr lang="es" sz="1250">
                <a:solidFill>
                  <a:schemeClr val="dk1"/>
                </a:solidFill>
                <a:highlight>
                  <a:schemeClr val="lt1"/>
                </a:highlight>
                <a:latin typeface="DM Sans"/>
                <a:ea typeface="DM Sans"/>
                <a:cs typeface="DM Sans"/>
                <a:sym typeface="DM Sans"/>
              </a:rPr>
              <a:t>estén</a:t>
            </a:r>
            <a:r>
              <a:rPr lang="es" sz="1250">
                <a:solidFill>
                  <a:schemeClr val="dk1"/>
                </a:solidFill>
                <a:highlight>
                  <a:schemeClr val="lt1"/>
                </a:highlight>
                <a:latin typeface="DM Sans"/>
                <a:ea typeface="DM Sans"/>
                <a:cs typeface="DM Sans"/>
                <a:sym typeface="DM Sans"/>
              </a:rPr>
              <a:t> en botones junto a cada paleta del listado.</a:t>
            </a:r>
            <a:endParaRPr sz="1250">
              <a:solidFill>
                <a:schemeClr val="dk1"/>
              </a:solidFill>
              <a:highlight>
                <a:schemeClr val="lt1"/>
              </a:highlight>
              <a:latin typeface="DM Sans"/>
              <a:ea typeface="DM Sans"/>
              <a:cs typeface="DM Sans"/>
              <a:sym typeface="DM Sans"/>
            </a:endParaRPr>
          </a:p>
          <a:p>
            <a:pPr indent="0" lvl="0" marL="0" rtl="0" algn="l">
              <a:lnSpc>
                <a:spcPct val="135714"/>
              </a:lnSpc>
              <a:spcBef>
                <a:spcPts val="0"/>
              </a:spcBef>
              <a:spcAft>
                <a:spcPts val="0"/>
              </a:spcAft>
              <a:buClr>
                <a:schemeClr val="dk1"/>
              </a:buClr>
              <a:buSzPts val="1100"/>
              <a:buFont typeface="Arial"/>
              <a:buNone/>
            </a:pPr>
            <a:r>
              <a:t/>
            </a:r>
            <a:endParaRPr sz="1250">
              <a:solidFill>
                <a:schemeClr val="dk1"/>
              </a:solidFill>
              <a:highlight>
                <a:schemeClr val="lt1"/>
              </a:highlight>
              <a:latin typeface="DM Sans"/>
              <a:ea typeface="DM Sans"/>
              <a:cs typeface="DM Sans"/>
              <a:sym typeface="DM Sans"/>
            </a:endParaRPr>
          </a:p>
          <a:p>
            <a:pPr indent="0" lvl="0" marL="0" rtl="0" algn="l">
              <a:lnSpc>
                <a:spcPct val="135714"/>
              </a:lnSpc>
              <a:spcBef>
                <a:spcPts val="0"/>
              </a:spcBef>
              <a:spcAft>
                <a:spcPts val="0"/>
              </a:spcAft>
              <a:buClr>
                <a:schemeClr val="dk1"/>
              </a:buClr>
              <a:buSzPts val="1100"/>
              <a:buFont typeface="Arial"/>
              <a:buNone/>
            </a:pPr>
            <a:r>
              <a:rPr b="1" lang="es" sz="1250">
                <a:solidFill>
                  <a:schemeClr val="dk1"/>
                </a:solidFill>
                <a:highlight>
                  <a:schemeClr val="lt1"/>
                </a:highlight>
                <a:latin typeface="DM Sans"/>
                <a:ea typeface="DM Sans"/>
                <a:cs typeface="DM Sans"/>
                <a:sym typeface="DM Sans"/>
              </a:rPr>
              <a:t>IMPORTANTE</a:t>
            </a:r>
            <a:r>
              <a:rPr lang="es" sz="1250">
                <a:solidFill>
                  <a:schemeClr val="dk1"/>
                </a:solidFill>
                <a:highlight>
                  <a:schemeClr val="lt1"/>
                </a:highlight>
                <a:latin typeface="DM Sans"/>
                <a:ea typeface="DM Sans"/>
                <a:cs typeface="DM Sans"/>
                <a:sym typeface="DM Sans"/>
              </a:rPr>
              <a:t>: Para no requerir validar en la vista de qué tipo tiene que ser el </a:t>
            </a:r>
            <a:r>
              <a:rPr lang="es" sz="1250">
                <a:solidFill>
                  <a:schemeClr val="dk1"/>
                </a:solidFill>
                <a:highlight>
                  <a:schemeClr val="lt1"/>
                </a:highlight>
                <a:latin typeface="DM Sans"/>
                <a:ea typeface="DM Sans"/>
                <a:cs typeface="DM Sans"/>
                <a:sym typeface="DM Sans"/>
              </a:rPr>
              <a:t>parámetro</a:t>
            </a:r>
            <a:r>
              <a:rPr lang="es" sz="1250">
                <a:solidFill>
                  <a:schemeClr val="dk1"/>
                </a:solidFill>
                <a:highlight>
                  <a:schemeClr val="lt1"/>
                </a:highlight>
                <a:latin typeface="DM Sans"/>
                <a:ea typeface="DM Sans"/>
                <a:cs typeface="DM Sans"/>
                <a:sym typeface="DM Sans"/>
              </a:rPr>
              <a:t> que se pasa por la url podemos en la url cuando definimos el nombre del </a:t>
            </a:r>
            <a:r>
              <a:rPr lang="es" sz="1250">
                <a:solidFill>
                  <a:schemeClr val="dk1"/>
                </a:solidFill>
                <a:highlight>
                  <a:schemeClr val="lt1"/>
                </a:highlight>
                <a:latin typeface="DM Sans"/>
                <a:ea typeface="DM Sans"/>
                <a:cs typeface="DM Sans"/>
                <a:sym typeface="DM Sans"/>
              </a:rPr>
              <a:t>parámetro</a:t>
            </a:r>
            <a:r>
              <a:rPr lang="es" sz="1250">
                <a:solidFill>
                  <a:schemeClr val="dk1"/>
                </a:solidFill>
                <a:highlight>
                  <a:schemeClr val="lt1"/>
                </a:highlight>
                <a:latin typeface="DM Sans"/>
                <a:ea typeface="DM Sans"/>
                <a:cs typeface="DM Sans"/>
                <a:sym typeface="DM Sans"/>
              </a:rPr>
              <a:t>, ejemplo `</a:t>
            </a:r>
            <a:r>
              <a:rPr lang="es" sz="1250">
                <a:solidFill>
                  <a:srgbClr val="980000"/>
                </a:solidFill>
                <a:highlight>
                  <a:schemeClr val="lt1"/>
                </a:highlight>
                <a:latin typeface="DM Sans"/>
                <a:ea typeface="DM Sans"/>
                <a:cs typeface="DM Sans"/>
                <a:sym typeface="DM Sans"/>
              </a:rPr>
              <a:t>'paletas/editar/&lt;paleta_id&gt;/'</a:t>
            </a:r>
            <a:r>
              <a:rPr lang="es" sz="1250">
                <a:solidFill>
                  <a:schemeClr val="dk1"/>
                </a:solidFill>
                <a:highlight>
                  <a:schemeClr val="lt1"/>
                </a:highlight>
                <a:latin typeface="DM Sans"/>
                <a:ea typeface="DM Sans"/>
                <a:cs typeface="DM Sans"/>
                <a:sym typeface="DM Sans"/>
              </a:rPr>
              <a:t>`, indícale de qué tipo queremos que nuestra app detecte que va a ser, ejemplo </a:t>
            </a:r>
            <a:r>
              <a:rPr lang="es" sz="1250">
                <a:solidFill>
                  <a:srgbClr val="980000"/>
                </a:solidFill>
                <a:highlight>
                  <a:schemeClr val="lt1"/>
                </a:highlight>
                <a:latin typeface="DM Sans"/>
                <a:ea typeface="DM Sans"/>
                <a:cs typeface="DM Sans"/>
                <a:sym typeface="DM Sans"/>
              </a:rPr>
              <a:t>`'paletas/editar/&lt;int:paleta_id&gt;/'`</a:t>
            </a:r>
            <a:r>
              <a:rPr lang="es" sz="1250">
                <a:solidFill>
                  <a:schemeClr val="dk1"/>
                </a:solidFill>
                <a:highlight>
                  <a:schemeClr val="lt1"/>
                </a:highlight>
                <a:latin typeface="DM Sans"/>
                <a:ea typeface="DM Sans"/>
                <a:cs typeface="DM Sans"/>
                <a:sym typeface="DM Sans"/>
              </a:rPr>
              <a:t>.</a:t>
            </a:r>
            <a:endParaRPr sz="1250">
              <a:solidFill>
                <a:schemeClr val="dk1"/>
              </a:solidFill>
              <a:highlight>
                <a:schemeClr val="lt1"/>
              </a:highlight>
              <a:latin typeface="DM Sans"/>
              <a:ea typeface="DM Sans"/>
              <a:cs typeface="DM Sans"/>
              <a:sym typeface="DM Sans"/>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175"/>
          <p:cNvSpPr txBox="1"/>
          <p:nvPr/>
        </p:nvSpPr>
        <p:spPr>
          <a:xfrm>
            <a:off x="536025" y="455025"/>
            <a:ext cx="57426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3400">
                <a:solidFill>
                  <a:schemeClr val="dk1"/>
                </a:solidFill>
                <a:latin typeface="DM Sans"/>
                <a:ea typeface="DM Sans"/>
                <a:cs typeface="DM Sans"/>
                <a:sym typeface="DM Sans"/>
              </a:rPr>
              <a:t>Actividad 2</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3400">
                <a:solidFill>
                  <a:srgbClr val="595959"/>
                </a:solidFill>
                <a:latin typeface="DM Sans"/>
                <a:ea typeface="DM Sans"/>
                <a:cs typeface="DM Sans"/>
                <a:sym typeface="DM Sans"/>
              </a:rPr>
              <a:t>CBV</a:t>
            </a:r>
            <a:endParaRPr b="1" sz="3400">
              <a:solidFill>
                <a:srgbClr val="595959"/>
              </a:solidFill>
              <a:latin typeface="DM Sans"/>
              <a:ea typeface="DM Sans"/>
              <a:cs typeface="DM Sans"/>
              <a:sym typeface="DM Sans"/>
            </a:endParaRPr>
          </a:p>
        </p:txBody>
      </p:sp>
      <p:sp>
        <p:nvSpPr>
          <p:cNvPr id="972" name="Google Shape;972;p175"/>
          <p:cNvSpPr txBox="1"/>
          <p:nvPr/>
        </p:nvSpPr>
        <p:spPr>
          <a:xfrm>
            <a:off x="634825" y="1628250"/>
            <a:ext cx="8240700" cy="2727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Crea un nuevo modelo PelucheAnimal con 4 atributos: animal(charfield), altura(floatfield), fecha(datefield). El modelo </a:t>
            </a:r>
            <a:r>
              <a:rPr lang="es" sz="1250">
                <a:solidFill>
                  <a:schemeClr val="dk1"/>
                </a:solidFill>
                <a:highlight>
                  <a:schemeClr val="lt1"/>
                </a:highlight>
                <a:latin typeface="DM Sans"/>
                <a:ea typeface="DM Sans"/>
                <a:cs typeface="DM Sans"/>
                <a:sym typeface="DM Sans"/>
              </a:rPr>
              <a:t>deberá</a:t>
            </a:r>
            <a:r>
              <a:rPr lang="es" sz="1250">
                <a:solidFill>
                  <a:schemeClr val="dk1"/>
                </a:solidFill>
                <a:highlight>
                  <a:schemeClr val="lt1"/>
                </a:highlight>
                <a:latin typeface="DM Sans"/>
                <a:ea typeface="DM Sans"/>
                <a:cs typeface="DM Sans"/>
                <a:sym typeface="DM Sans"/>
              </a:rPr>
              <a:t> contar con una CBV para cada una de las siguientes funcionalidades: crear, listar (incluir el buscador), editar, eliminar y mostrar </a:t>
            </a:r>
            <a:r>
              <a:rPr lang="es" sz="1250">
                <a:solidFill>
                  <a:schemeClr val="dk1"/>
                </a:solidFill>
                <a:highlight>
                  <a:schemeClr val="lt1"/>
                </a:highlight>
                <a:latin typeface="DM Sans"/>
                <a:ea typeface="DM Sans"/>
                <a:cs typeface="DM Sans"/>
                <a:sym typeface="DM Sans"/>
              </a:rPr>
              <a:t>más</a:t>
            </a:r>
            <a:r>
              <a:rPr lang="es" sz="1250">
                <a:solidFill>
                  <a:schemeClr val="dk1"/>
                </a:solidFill>
                <a:highlight>
                  <a:schemeClr val="lt1"/>
                </a:highlight>
                <a:latin typeface="DM Sans"/>
                <a:ea typeface="DM Sans"/>
                <a:cs typeface="DM Sans"/>
                <a:sym typeface="DM Sans"/>
              </a:rPr>
              <a:t> detalles del mismo. </a:t>
            </a:r>
            <a:endParaRPr sz="1250">
              <a:solidFill>
                <a:schemeClr val="dk1"/>
              </a:solidFill>
              <a:highlight>
                <a:schemeClr val="lt1"/>
              </a:highlight>
              <a:latin typeface="DM Sans"/>
              <a:ea typeface="DM Sans"/>
              <a:cs typeface="DM Sans"/>
              <a:sym typeface="DM Sans"/>
            </a:endParaRPr>
          </a:p>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Recuerda registrar el modelo en el apartado de admin. </a:t>
            </a:r>
            <a:endParaRPr sz="1250">
              <a:solidFill>
                <a:schemeClr val="dk1"/>
              </a:solidFill>
              <a:highlight>
                <a:schemeClr val="lt1"/>
              </a:highlight>
              <a:latin typeface="DM Sans"/>
              <a:ea typeface="DM Sans"/>
              <a:cs typeface="DM Sans"/>
              <a:sym typeface="DM Sans"/>
            </a:endParaRPr>
          </a:p>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 </a:t>
            </a:r>
            <a:endParaRPr sz="1250">
              <a:solidFill>
                <a:schemeClr val="dk1"/>
              </a:solidFill>
              <a:highlight>
                <a:schemeClr val="lt1"/>
              </a:highlight>
              <a:latin typeface="DM Sans"/>
              <a:ea typeface="DM Sans"/>
              <a:cs typeface="DM Sans"/>
              <a:sym typeface="DM Sans"/>
            </a:endParaRPr>
          </a:p>
          <a:p>
            <a:pPr indent="0" lvl="0" marL="0" rtl="0" algn="l">
              <a:lnSpc>
                <a:spcPct val="135714"/>
              </a:lnSpc>
              <a:spcBef>
                <a:spcPts val="0"/>
              </a:spcBef>
              <a:spcAft>
                <a:spcPts val="0"/>
              </a:spcAft>
              <a:buClr>
                <a:schemeClr val="dk1"/>
              </a:buClr>
              <a:buSzPts val="1100"/>
              <a:buFont typeface="Arial"/>
              <a:buNone/>
            </a:pPr>
            <a:r>
              <a:rPr b="1" lang="es" sz="1250">
                <a:solidFill>
                  <a:schemeClr val="dk1"/>
                </a:solidFill>
                <a:highlight>
                  <a:schemeClr val="lt1"/>
                </a:highlight>
                <a:latin typeface="DM Sans"/>
                <a:ea typeface="DM Sans"/>
                <a:cs typeface="DM Sans"/>
                <a:sym typeface="DM Sans"/>
              </a:rPr>
              <a:t>IMPORTANTE</a:t>
            </a:r>
            <a:r>
              <a:rPr lang="es" sz="1250">
                <a:solidFill>
                  <a:schemeClr val="dk1"/>
                </a:solidFill>
                <a:highlight>
                  <a:schemeClr val="lt1"/>
                </a:highlight>
                <a:latin typeface="DM Sans"/>
                <a:ea typeface="DM Sans"/>
                <a:cs typeface="DM Sans"/>
                <a:sym typeface="DM Sans"/>
              </a:rPr>
              <a:t>: En la CBV del listado se deben encontrar los accesos a todas las </a:t>
            </a:r>
            <a:r>
              <a:rPr lang="es" sz="1250">
                <a:solidFill>
                  <a:schemeClr val="dk1"/>
                </a:solidFill>
                <a:highlight>
                  <a:schemeClr val="lt1"/>
                </a:highlight>
                <a:latin typeface="DM Sans"/>
                <a:ea typeface="DM Sans"/>
                <a:cs typeface="DM Sans"/>
                <a:sym typeface="DM Sans"/>
              </a:rPr>
              <a:t>demás</a:t>
            </a:r>
            <a:r>
              <a:rPr lang="es" sz="1250">
                <a:solidFill>
                  <a:schemeClr val="dk1"/>
                </a:solidFill>
                <a:highlight>
                  <a:schemeClr val="lt1"/>
                </a:highlight>
                <a:latin typeface="DM Sans"/>
                <a:ea typeface="DM Sans"/>
                <a:cs typeface="DM Sans"/>
                <a:sym typeface="DM Sans"/>
              </a:rPr>
              <a:t> vistas, esta debe ser la </a:t>
            </a:r>
            <a:r>
              <a:rPr lang="es" sz="1250">
                <a:solidFill>
                  <a:schemeClr val="dk1"/>
                </a:solidFill>
                <a:highlight>
                  <a:schemeClr val="lt1"/>
                </a:highlight>
                <a:latin typeface="DM Sans"/>
                <a:ea typeface="DM Sans"/>
                <a:cs typeface="DM Sans"/>
                <a:sym typeface="DM Sans"/>
              </a:rPr>
              <a:t>única</a:t>
            </a:r>
            <a:r>
              <a:rPr lang="es" sz="1250">
                <a:solidFill>
                  <a:schemeClr val="dk1"/>
                </a:solidFill>
                <a:highlight>
                  <a:schemeClr val="lt1"/>
                </a:highlight>
                <a:latin typeface="DM Sans"/>
                <a:ea typeface="DM Sans"/>
                <a:cs typeface="DM Sans"/>
                <a:sym typeface="DM Sans"/>
              </a:rPr>
              <a:t> accesible desde la barra de </a:t>
            </a:r>
            <a:r>
              <a:rPr lang="es" sz="1250">
                <a:solidFill>
                  <a:schemeClr val="dk1"/>
                </a:solidFill>
                <a:highlight>
                  <a:schemeClr val="lt1"/>
                </a:highlight>
                <a:latin typeface="DM Sans"/>
                <a:ea typeface="DM Sans"/>
                <a:cs typeface="DM Sans"/>
                <a:sym typeface="DM Sans"/>
              </a:rPr>
              <a:t>navegación</a:t>
            </a:r>
            <a:r>
              <a:rPr lang="es" sz="1250">
                <a:solidFill>
                  <a:schemeClr val="dk1"/>
                </a:solidFill>
                <a:highlight>
                  <a:schemeClr val="lt1"/>
                </a:highlight>
                <a:latin typeface="DM Sans"/>
                <a:ea typeface="DM Sans"/>
                <a:cs typeface="DM Sans"/>
                <a:sym typeface="DM Sans"/>
              </a:rPr>
              <a:t> de la pagina.  </a:t>
            </a:r>
            <a:endParaRPr sz="1250">
              <a:solidFill>
                <a:schemeClr val="dk1"/>
              </a:solidFill>
              <a:highlight>
                <a:schemeClr val="lt1"/>
              </a:highlight>
              <a:latin typeface="DM Sans"/>
              <a:ea typeface="DM Sans"/>
              <a:cs typeface="DM Sans"/>
              <a:sym typeface="DM Sans"/>
            </a:endParaRPr>
          </a:p>
          <a:p>
            <a:pPr indent="0" lvl="0" marL="0" rtl="0" algn="l">
              <a:lnSpc>
                <a:spcPct val="135714"/>
              </a:lnSpc>
              <a:spcBef>
                <a:spcPts val="0"/>
              </a:spcBef>
              <a:spcAft>
                <a:spcPts val="0"/>
              </a:spcAft>
              <a:buClr>
                <a:schemeClr val="dk1"/>
              </a:buClr>
              <a:buSzPts val="1100"/>
              <a:buFont typeface="Arial"/>
              <a:buNone/>
            </a:pPr>
            <a:r>
              <a:t/>
            </a:r>
            <a:endParaRPr sz="1250">
              <a:solidFill>
                <a:schemeClr val="dk1"/>
              </a:solidFill>
              <a:highlight>
                <a:schemeClr val="lt1"/>
              </a:highlight>
              <a:latin typeface="DM Sans"/>
              <a:ea typeface="DM Sans"/>
              <a:cs typeface="DM Sans"/>
              <a:sym typeface="DM Sans"/>
            </a:endParaRPr>
          </a:p>
          <a:p>
            <a:pPr indent="0" lvl="0" marL="0" rtl="0" algn="l">
              <a:lnSpc>
                <a:spcPct val="135714"/>
              </a:lnSpc>
              <a:spcBef>
                <a:spcPts val="0"/>
              </a:spcBef>
              <a:spcAft>
                <a:spcPts val="0"/>
              </a:spcAft>
              <a:buClr>
                <a:schemeClr val="dk1"/>
              </a:buClr>
              <a:buSzPts val="1100"/>
              <a:buFont typeface="Arial"/>
              <a:buNone/>
            </a:pPr>
            <a:r>
              <a:rPr b="1" lang="es" sz="1250">
                <a:solidFill>
                  <a:schemeClr val="dk1"/>
                </a:solidFill>
                <a:highlight>
                  <a:schemeClr val="lt1"/>
                </a:highlight>
                <a:latin typeface="DM Sans"/>
                <a:ea typeface="DM Sans"/>
                <a:cs typeface="DM Sans"/>
                <a:sym typeface="DM Sans"/>
              </a:rPr>
              <a:t>EXTRA</a:t>
            </a:r>
            <a:r>
              <a:rPr lang="es" sz="1250">
                <a:solidFill>
                  <a:schemeClr val="dk1"/>
                </a:solidFill>
                <a:highlight>
                  <a:schemeClr val="lt1"/>
                </a:highlight>
                <a:latin typeface="DM Sans"/>
                <a:ea typeface="DM Sans"/>
                <a:cs typeface="DM Sans"/>
                <a:sym typeface="DM Sans"/>
              </a:rPr>
              <a:t>: Puedes crear otra app llamada peluche y aca contener todo lo relacionado a PelucheAnimal (y tal vez a futuro sobre peluches en general).</a:t>
            </a:r>
            <a:endParaRPr sz="1550">
              <a:solidFill>
                <a:schemeClr val="dk1"/>
              </a:solidFill>
              <a:highlight>
                <a:schemeClr val="lt1"/>
              </a:highlight>
              <a:latin typeface="DM Sans"/>
              <a:ea typeface="DM Sans"/>
              <a:cs typeface="DM Sans"/>
              <a:sym typeface="DM Sans"/>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76"/>
          <p:cNvSpPr txBox="1"/>
          <p:nvPr/>
        </p:nvSpPr>
        <p:spPr>
          <a:xfrm>
            <a:off x="419350" y="423225"/>
            <a:ext cx="57426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3400">
                <a:solidFill>
                  <a:schemeClr val="dk1"/>
                </a:solidFill>
                <a:latin typeface="DM Sans"/>
                <a:ea typeface="DM Sans"/>
                <a:cs typeface="DM Sans"/>
                <a:sym typeface="DM Sans"/>
              </a:rPr>
              <a:t>Actividad 3</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3400">
                <a:solidFill>
                  <a:srgbClr val="595959"/>
                </a:solidFill>
                <a:latin typeface="DM Sans"/>
                <a:ea typeface="DM Sans"/>
                <a:cs typeface="DM Sans"/>
                <a:sym typeface="DM Sans"/>
              </a:rPr>
              <a:t>Autenticación</a:t>
            </a:r>
            <a:endParaRPr b="1" sz="3400">
              <a:solidFill>
                <a:srgbClr val="595959"/>
              </a:solidFill>
              <a:latin typeface="DM Sans"/>
              <a:ea typeface="DM Sans"/>
              <a:cs typeface="DM Sans"/>
              <a:sym typeface="DM Sans"/>
            </a:endParaRPr>
          </a:p>
        </p:txBody>
      </p:sp>
      <p:sp>
        <p:nvSpPr>
          <p:cNvPr id="978" name="Google Shape;978;p176"/>
          <p:cNvSpPr txBox="1"/>
          <p:nvPr/>
        </p:nvSpPr>
        <p:spPr>
          <a:xfrm>
            <a:off x="503625" y="1794950"/>
            <a:ext cx="8223300" cy="2481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Agrégale al proyecto una nueva app llamada cuentas y luego:</a:t>
            </a:r>
            <a:endParaRPr sz="1250">
              <a:solidFill>
                <a:schemeClr val="dk1"/>
              </a:solidFill>
              <a:highlight>
                <a:schemeClr val="lt1"/>
              </a:highlight>
              <a:latin typeface="DM Sans"/>
              <a:ea typeface="DM Sans"/>
              <a:cs typeface="DM Sans"/>
              <a:sym typeface="DM Sans"/>
            </a:endParaRPr>
          </a:p>
          <a:p>
            <a:pPr indent="0" lvl="0" marL="0" rtl="0" algn="l">
              <a:lnSpc>
                <a:spcPct val="135714"/>
              </a:lnSpc>
              <a:spcBef>
                <a:spcPts val="0"/>
              </a:spcBef>
              <a:spcAft>
                <a:spcPts val="0"/>
              </a:spcAft>
              <a:buClr>
                <a:schemeClr val="dk1"/>
              </a:buClr>
              <a:buSzPts val="1100"/>
              <a:buFont typeface="Arial"/>
              <a:buNone/>
            </a:pPr>
            <a:r>
              <a:t/>
            </a:r>
            <a:endParaRPr sz="1250">
              <a:solidFill>
                <a:schemeClr val="dk1"/>
              </a:solidFill>
              <a:highlight>
                <a:schemeClr val="lt1"/>
              </a:highlight>
              <a:latin typeface="DM Sans"/>
              <a:ea typeface="DM Sans"/>
              <a:cs typeface="DM Sans"/>
              <a:sym typeface="DM Sans"/>
            </a:endParaRPr>
          </a:p>
          <a:p>
            <a:pPr indent="0" lvl="0" marL="457200" rtl="0" algn="l">
              <a:lnSpc>
                <a:spcPct val="135714"/>
              </a:lnSpc>
              <a:spcBef>
                <a:spcPts val="0"/>
              </a:spcBef>
              <a:spcAft>
                <a:spcPts val="0"/>
              </a:spcAft>
              <a:buClr>
                <a:schemeClr val="dk1"/>
              </a:buClr>
              <a:buSzPts val="1100"/>
              <a:buFont typeface="Arial"/>
              <a:buNone/>
            </a:pPr>
            <a:r>
              <a:rPr b="1" lang="es" sz="1250">
                <a:solidFill>
                  <a:schemeClr val="dk1"/>
                </a:solidFill>
                <a:highlight>
                  <a:schemeClr val="lt1"/>
                </a:highlight>
                <a:latin typeface="DM Sans"/>
                <a:ea typeface="DM Sans"/>
                <a:cs typeface="DM Sans"/>
                <a:sym typeface="DM Sans"/>
              </a:rPr>
              <a:t>1. </a:t>
            </a:r>
            <a:r>
              <a:rPr lang="es" sz="1250">
                <a:solidFill>
                  <a:schemeClr val="dk1"/>
                </a:solidFill>
                <a:highlight>
                  <a:schemeClr val="lt1"/>
                </a:highlight>
                <a:latin typeface="DM Sans"/>
                <a:ea typeface="DM Sans"/>
                <a:cs typeface="DM Sans"/>
                <a:sym typeface="DM Sans"/>
              </a:rPr>
              <a:t>Agrega a cuentas un vista para el login (usar un formulario custom que pida el mail </a:t>
            </a:r>
            <a:r>
              <a:rPr lang="es" sz="1250">
                <a:solidFill>
                  <a:schemeClr val="dk1"/>
                </a:solidFill>
                <a:highlight>
                  <a:schemeClr val="lt1"/>
                </a:highlight>
                <a:latin typeface="DM Sans"/>
                <a:ea typeface="DM Sans"/>
                <a:cs typeface="DM Sans"/>
                <a:sym typeface="DM Sans"/>
              </a:rPr>
              <a:t>además</a:t>
            </a:r>
            <a:r>
              <a:rPr lang="es" sz="1250">
                <a:solidFill>
                  <a:schemeClr val="dk1"/>
                </a:solidFill>
                <a:highlight>
                  <a:schemeClr val="lt1"/>
                </a:highlight>
                <a:latin typeface="DM Sans"/>
                <a:ea typeface="DM Sans"/>
                <a:cs typeface="DM Sans"/>
                <a:sym typeface="DM Sans"/>
              </a:rPr>
              <a:t> de el usuario y la contraseña) y una vista para el logout.</a:t>
            </a:r>
            <a:endParaRPr sz="1250">
              <a:solidFill>
                <a:schemeClr val="dk1"/>
              </a:solidFill>
              <a:highlight>
                <a:schemeClr val="lt1"/>
              </a:highlight>
              <a:latin typeface="DM Sans"/>
              <a:ea typeface="DM Sans"/>
              <a:cs typeface="DM Sans"/>
              <a:sym typeface="DM Sans"/>
            </a:endParaRPr>
          </a:p>
          <a:p>
            <a:pPr indent="0" lvl="0" marL="457200" rtl="0" algn="l">
              <a:lnSpc>
                <a:spcPct val="135714"/>
              </a:lnSpc>
              <a:spcBef>
                <a:spcPts val="0"/>
              </a:spcBef>
              <a:spcAft>
                <a:spcPts val="0"/>
              </a:spcAft>
              <a:buClr>
                <a:schemeClr val="dk1"/>
              </a:buClr>
              <a:buSzPts val="1100"/>
              <a:buFont typeface="Arial"/>
              <a:buNone/>
            </a:pPr>
            <a:r>
              <a:rPr b="1" lang="es" sz="1250">
                <a:solidFill>
                  <a:schemeClr val="dk1"/>
                </a:solidFill>
                <a:highlight>
                  <a:schemeClr val="lt1"/>
                </a:highlight>
                <a:latin typeface="DM Sans"/>
                <a:ea typeface="DM Sans"/>
                <a:cs typeface="DM Sans"/>
                <a:sym typeface="DM Sans"/>
              </a:rPr>
              <a:t>2.</a:t>
            </a:r>
            <a:r>
              <a:rPr lang="es" sz="1250">
                <a:solidFill>
                  <a:schemeClr val="dk1"/>
                </a:solidFill>
                <a:highlight>
                  <a:schemeClr val="lt1"/>
                </a:highlight>
                <a:latin typeface="DM Sans"/>
                <a:ea typeface="DM Sans"/>
                <a:cs typeface="DM Sans"/>
                <a:sym typeface="DM Sans"/>
              </a:rPr>
              <a:t> Ahora, una vista para que un usuario pueda registrarse en nuestra app.</a:t>
            </a:r>
            <a:endParaRPr sz="1250">
              <a:solidFill>
                <a:schemeClr val="dk1"/>
              </a:solidFill>
              <a:highlight>
                <a:schemeClr val="lt1"/>
              </a:highlight>
              <a:latin typeface="DM Sans"/>
              <a:ea typeface="DM Sans"/>
              <a:cs typeface="DM Sans"/>
              <a:sym typeface="DM Sans"/>
            </a:endParaRPr>
          </a:p>
          <a:p>
            <a:pPr indent="0" lvl="0" marL="457200" rtl="0" algn="l">
              <a:lnSpc>
                <a:spcPct val="135714"/>
              </a:lnSpc>
              <a:spcBef>
                <a:spcPts val="0"/>
              </a:spcBef>
              <a:spcAft>
                <a:spcPts val="0"/>
              </a:spcAft>
              <a:buClr>
                <a:schemeClr val="dk1"/>
              </a:buClr>
              <a:buSzPts val="1100"/>
              <a:buFont typeface="Arial"/>
              <a:buNone/>
            </a:pPr>
            <a:r>
              <a:rPr b="1" lang="es" sz="1250">
                <a:solidFill>
                  <a:schemeClr val="dk1"/>
                </a:solidFill>
                <a:highlight>
                  <a:schemeClr val="lt1"/>
                </a:highlight>
                <a:latin typeface="DM Sans"/>
                <a:ea typeface="DM Sans"/>
                <a:cs typeface="DM Sans"/>
                <a:sym typeface="DM Sans"/>
              </a:rPr>
              <a:t>3. </a:t>
            </a:r>
            <a:r>
              <a:rPr lang="es" sz="1250">
                <a:solidFill>
                  <a:schemeClr val="dk1"/>
                </a:solidFill>
                <a:highlight>
                  <a:schemeClr val="lt1"/>
                </a:highlight>
                <a:latin typeface="DM Sans"/>
                <a:ea typeface="DM Sans"/>
                <a:cs typeface="DM Sans"/>
                <a:sym typeface="DM Sans"/>
              </a:rPr>
              <a:t>Agrega a las vistas de </a:t>
            </a:r>
            <a:r>
              <a:rPr lang="es" sz="1250">
                <a:solidFill>
                  <a:schemeClr val="dk1"/>
                </a:solidFill>
                <a:highlight>
                  <a:schemeClr val="lt1"/>
                </a:highlight>
                <a:latin typeface="DM Sans"/>
                <a:ea typeface="DM Sans"/>
                <a:cs typeface="DM Sans"/>
                <a:sym typeface="DM Sans"/>
              </a:rPr>
              <a:t>edición</a:t>
            </a:r>
            <a:r>
              <a:rPr lang="es" sz="1250">
                <a:solidFill>
                  <a:schemeClr val="dk1"/>
                </a:solidFill>
                <a:highlight>
                  <a:schemeClr val="lt1"/>
                </a:highlight>
                <a:latin typeface="DM Sans"/>
                <a:ea typeface="DM Sans"/>
                <a:cs typeface="DM Sans"/>
                <a:sym typeface="DM Sans"/>
              </a:rPr>
              <a:t> y borrado de los modelos creados hasta el momento (Paleta y PelucheAnimal) el decorador o mixin, </a:t>
            </a:r>
            <a:r>
              <a:rPr lang="es" sz="1250">
                <a:solidFill>
                  <a:schemeClr val="dk1"/>
                </a:solidFill>
                <a:highlight>
                  <a:schemeClr val="lt1"/>
                </a:highlight>
                <a:latin typeface="DM Sans"/>
                <a:ea typeface="DM Sans"/>
                <a:cs typeface="DM Sans"/>
                <a:sym typeface="DM Sans"/>
              </a:rPr>
              <a:t>según</a:t>
            </a:r>
            <a:r>
              <a:rPr lang="es" sz="1250">
                <a:solidFill>
                  <a:schemeClr val="dk1"/>
                </a:solidFill>
                <a:highlight>
                  <a:schemeClr val="lt1"/>
                </a:highlight>
                <a:latin typeface="DM Sans"/>
                <a:ea typeface="DM Sans"/>
                <a:cs typeface="DM Sans"/>
                <a:sym typeface="DM Sans"/>
              </a:rPr>
              <a:t> corresponda, para limitar el acceso estas funcionalidades a personas que no </a:t>
            </a:r>
            <a:r>
              <a:rPr lang="es" sz="1250">
                <a:solidFill>
                  <a:schemeClr val="dk1"/>
                </a:solidFill>
                <a:highlight>
                  <a:schemeClr val="lt1"/>
                </a:highlight>
                <a:latin typeface="DM Sans"/>
                <a:ea typeface="DM Sans"/>
                <a:cs typeface="DM Sans"/>
                <a:sym typeface="DM Sans"/>
              </a:rPr>
              <a:t>están</a:t>
            </a:r>
            <a:r>
              <a:rPr lang="es" sz="1250">
                <a:solidFill>
                  <a:schemeClr val="dk1"/>
                </a:solidFill>
                <a:highlight>
                  <a:schemeClr val="lt1"/>
                </a:highlight>
                <a:latin typeface="DM Sans"/>
                <a:ea typeface="DM Sans"/>
                <a:cs typeface="DM Sans"/>
                <a:sym typeface="DM Sans"/>
              </a:rPr>
              <a:t> logueadas.</a:t>
            </a:r>
            <a:endParaRPr sz="1250">
              <a:solidFill>
                <a:schemeClr val="dk1"/>
              </a:solidFill>
              <a:highlight>
                <a:schemeClr val="lt1"/>
              </a:highlight>
              <a:latin typeface="DM Sans"/>
              <a:ea typeface="DM Sans"/>
              <a:cs typeface="DM Sans"/>
              <a:sym typeface="DM Sans"/>
            </a:endParaRPr>
          </a:p>
          <a:p>
            <a:pPr indent="0" lvl="0" marL="0" rtl="0" algn="l">
              <a:spcBef>
                <a:spcPts val="0"/>
              </a:spcBef>
              <a:spcAft>
                <a:spcPts val="1000"/>
              </a:spcAft>
              <a:buClr>
                <a:schemeClr val="dk1"/>
              </a:buClr>
              <a:buSzPts val="2000"/>
              <a:buFont typeface="Arial"/>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17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Resoluciones</a:t>
            </a:r>
            <a:endParaRPr b="1" sz="4000">
              <a:solidFill>
                <a:schemeClr val="dk1"/>
              </a:solidFill>
              <a:latin typeface="DM Sans"/>
              <a:ea typeface="DM Sans"/>
              <a:cs typeface="DM Sans"/>
              <a:sym typeface="DM Sans"/>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78"/>
          <p:cNvSpPr txBox="1"/>
          <p:nvPr/>
        </p:nvSpPr>
        <p:spPr>
          <a:xfrm>
            <a:off x="377175" y="270400"/>
            <a:ext cx="9435000" cy="71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800">
                <a:solidFill>
                  <a:schemeClr val="dk1"/>
                </a:solidFill>
                <a:latin typeface="DM Sans"/>
                <a:ea typeface="DM Sans"/>
                <a:cs typeface="DM Sans"/>
                <a:sym typeface="DM Sans"/>
              </a:rPr>
              <a:t>Ejemplos de solución </a:t>
            </a:r>
            <a:endParaRPr b="1" sz="3800">
              <a:solidFill>
                <a:schemeClr val="dk1"/>
              </a:solidFill>
              <a:latin typeface="DM Sans"/>
              <a:ea typeface="DM Sans"/>
              <a:cs typeface="DM Sans"/>
              <a:sym typeface="DM Sans"/>
            </a:endParaRPr>
          </a:p>
        </p:txBody>
      </p:sp>
      <p:sp>
        <p:nvSpPr>
          <p:cNvPr id="989" name="Google Shape;989;p178"/>
          <p:cNvSpPr txBox="1"/>
          <p:nvPr/>
        </p:nvSpPr>
        <p:spPr>
          <a:xfrm>
            <a:off x="565975" y="2794900"/>
            <a:ext cx="3000000" cy="65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400">
                <a:solidFill>
                  <a:schemeClr val="dk1"/>
                </a:solidFill>
                <a:latin typeface="DM Sans"/>
                <a:ea typeface="DM Sans"/>
                <a:cs typeface="DM Sans"/>
                <a:sym typeface="DM Sans"/>
              </a:rPr>
              <a:t>Actividad 3</a:t>
            </a:r>
            <a:endParaRPr sz="3400"/>
          </a:p>
        </p:txBody>
      </p:sp>
      <p:sp>
        <p:nvSpPr>
          <p:cNvPr id="990" name="Google Shape;990;p178"/>
          <p:cNvSpPr txBox="1"/>
          <p:nvPr/>
        </p:nvSpPr>
        <p:spPr>
          <a:xfrm>
            <a:off x="671025" y="3450700"/>
            <a:ext cx="3334500" cy="1018500"/>
          </a:xfrm>
          <a:prstGeom prst="rect">
            <a:avLst/>
          </a:prstGeom>
          <a:noFill/>
          <a:ln>
            <a:noFill/>
          </a:ln>
        </p:spPr>
        <p:txBody>
          <a:bodyPr anchorCtr="0" anchor="t" bIns="91425" lIns="91425" spcFirstLastPara="1" rIns="91425" wrap="square" tIns="91425">
            <a:spAutoFit/>
          </a:bodyPr>
          <a:lstStyle/>
          <a:p>
            <a:pPr indent="-307975" lvl="0" marL="457200" rtl="0" algn="l">
              <a:spcBef>
                <a:spcPts val="0"/>
              </a:spcBef>
              <a:spcAft>
                <a:spcPts val="0"/>
              </a:spcAft>
              <a:buSzPts val="1250"/>
              <a:buFont typeface="DM Sans"/>
              <a:buChar char="●"/>
            </a:pPr>
            <a:r>
              <a:rPr lang="es" sz="1250">
                <a:latin typeface="DM Sans"/>
                <a:ea typeface="DM Sans"/>
                <a:cs typeface="DM Sans"/>
                <a:sym typeface="DM Sans"/>
              </a:rPr>
              <a:t>Parte 1: </a:t>
            </a:r>
            <a:r>
              <a:rPr b="1" lang="es" sz="1250" u="sng">
                <a:solidFill>
                  <a:schemeClr val="hlink"/>
                </a:solidFill>
                <a:latin typeface="DM Sans"/>
                <a:ea typeface="DM Sans"/>
                <a:cs typeface="DM Sans"/>
                <a:sym typeface="DM Sans"/>
                <a:hlinkClick r:id="rId3"/>
              </a:rPr>
              <a:t>Disponible aquí</a:t>
            </a:r>
            <a:endParaRPr b="1" sz="1250">
              <a:solidFill>
                <a:srgbClr val="61AFEF"/>
              </a:solidFill>
              <a:latin typeface="DM Sans"/>
              <a:ea typeface="DM Sans"/>
              <a:cs typeface="DM Sans"/>
              <a:sym typeface="DM Sans"/>
            </a:endParaRPr>
          </a:p>
          <a:p>
            <a:pPr indent="-307975" lvl="0" marL="457200" rtl="0" algn="l">
              <a:spcBef>
                <a:spcPts val="1000"/>
              </a:spcBef>
              <a:spcAft>
                <a:spcPts val="0"/>
              </a:spcAft>
              <a:buSzPts val="1250"/>
              <a:buFont typeface="DM Sans"/>
              <a:buChar char="●"/>
            </a:pPr>
            <a:r>
              <a:rPr lang="es" sz="1250">
                <a:solidFill>
                  <a:schemeClr val="dk1"/>
                </a:solidFill>
                <a:latin typeface="DM Sans"/>
                <a:ea typeface="DM Sans"/>
                <a:cs typeface="DM Sans"/>
                <a:sym typeface="DM Sans"/>
              </a:rPr>
              <a:t>Parte 2: </a:t>
            </a:r>
            <a:r>
              <a:rPr b="1" lang="es" sz="1250" u="sng">
                <a:solidFill>
                  <a:schemeClr val="hlink"/>
                </a:solidFill>
                <a:latin typeface="DM Sans"/>
                <a:ea typeface="DM Sans"/>
                <a:cs typeface="DM Sans"/>
                <a:sym typeface="DM Sans"/>
                <a:hlinkClick r:id="rId4"/>
              </a:rPr>
              <a:t>Disponible aquí</a:t>
            </a:r>
            <a:endParaRPr b="1" sz="1250">
              <a:solidFill>
                <a:srgbClr val="61AFEF"/>
              </a:solidFill>
              <a:latin typeface="DM Sans"/>
              <a:ea typeface="DM Sans"/>
              <a:cs typeface="DM Sans"/>
              <a:sym typeface="DM Sans"/>
            </a:endParaRPr>
          </a:p>
          <a:p>
            <a:pPr indent="-307975" lvl="0" marL="457200" rtl="0" algn="l">
              <a:spcBef>
                <a:spcPts val="1000"/>
              </a:spcBef>
              <a:spcAft>
                <a:spcPts val="1000"/>
              </a:spcAft>
              <a:buSzPts val="1250"/>
              <a:buFont typeface="DM Sans"/>
              <a:buChar char="●"/>
            </a:pPr>
            <a:r>
              <a:rPr lang="es" sz="1250">
                <a:solidFill>
                  <a:schemeClr val="dk1"/>
                </a:solidFill>
                <a:latin typeface="DM Sans"/>
                <a:ea typeface="DM Sans"/>
                <a:cs typeface="DM Sans"/>
                <a:sym typeface="DM Sans"/>
              </a:rPr>
              <a:t>Parte 3: </a:t>
            </a:r>
            <a:r>
              <a:rPr b="1" lang="es" sz="1250" u="sng">
                <a:solidFill>
                  <a:schemeClr val="hlink"/>
                </a:solidFill>
                <a:latin typeface="DM Sans"/>
                <a:ea typeface="DM Sans"/>
                <a:cs typeface="DM Sans"/>
                <a:sym typeface="DM Sans"/>
                <a:hlinkClick r:id="rId5"/>
              </a:rPr>
              <a:t>Disponible aquí</a:t>
            </a:r>
            <a:endParaRPr b="1" sz="1250">
              <a:solidFill>
                <a:srgbClr val="61AFEF"/>
              </a:solidFill>
              <a:latin typeface="DM Sans"/>
              <a:ea typeface="DM Sans"/>
              <a:cs typeface="DM Sans"/>
              <a:sym typeface="DM Sans"/>
            </a:endParaRPr>
          </a:p>
        </p:txBody>
      </p:sp>
      <p:sp>
        <p:nvSpPr>
          <p:cNvPr id="991" name="Google Shape;991;p178"/>
          <p:cNvSpPr txBox="1"/>
          <p:nvPr/>
        </p:nvSpPr>
        <p:spPr>
          <a:xfrm>
            <a:off x="3890100" y="1130300"/>
            <a:ext cx="2799600" cy="65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400">
                <a:solidFill>
                  <a:schemeClr val="dk1"/>
                </a:solidFill>
                <a:latin typeface="DM Sans"/>
                <a:ea typeface="DM Sans"/>
                <a:cs typeface="DM Sans"/>
                <a:sym typeface="DM Sans"/>
              </a:rPr>
              <a:t>Actividad 2</a:t>
            </a:r>
            <a:endParaRPr sz="3400"/>
          </a:p>
        </p:txBody>
      </p:sp>
      <p:sp>
        <p:nvSpPr>
          <p:cNvPr id="992" name="Google Shape;992;p178"/>
          <p:cNvSpPr txBox="1"/>
          <p:nvPr/>
        </p:nvSpPr>
        <p:spPr>
          <a:xfrm>
            <a:off x="3956107" y="1869304"/>
            <a:ext cx="5187900" cy="3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Clr>
                <a:schemeClr val="dk1"/>
              </a:buClr>
              <a:buSzPts val="2000"/>
              <a:buFont typeface="Arial"/>
              <a:buNone/>
            </a:pPr>
            <a:r>
              <a:rPr b="1" lang="es" sz="1250" u="sng">
                <a:solidFill>
                  <a:schemeClr val="hlink"/>
                </a:solidFill>
                <a:latin typeface="DM Sans"/>
                <a:ea typeface="DM Sans"/>
                <a:cs typeface="DM Sans"/>
                <a:sym typeface="DM Sans"/>
                <a:hlinkClick r:id="rId6"/>
              </a:rPr>
              <a:t>Disponible aquí</a:t>
            </a:r>
            <a:endParaRPr b="1" sz="1250">
              <a:solidFill>
                <a:srgbClr val="61AFEF"/>
              </a:solidFill>
              <a:latin typeface="DM Sans"/>
              <a:ea typeface="DM Sans"/>
              <a:cs typeface="DM Sans"/>
              <a:sym typeface="DM Sans"/>
            </a:endParaRPr>
          </a:p>
        </p:txBody>
      </p:sp>
      <p:sp>
        <p:nvSpPr>
          <p:cNvPr id="993" name="Google Shape;993;p178"/>
          <p:cNvSpPr txBox="1"/>
          <p:nvPr/>
        </p:nvSpPr>
        <p:spPr>
          <a:xfrm>
            <a:off x="482225" y="1204088"/>
            <a:ext cx="3000000" cy="65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400">
                <a:solidFill>
                  <a:schemeClr val="dk1"/>
                </a:solidFill>
                <a:latin typeface="DM Sans"/>
                <a:ea typeface="DM Sans"/>
                <a:cs typeface="DM Sans"/>
                <a:sym typeface="DM Sans"/>
              </a:rPr>
              <a:t>Actividad 1</a:t>
            </a:r>
            <a:endParaRPr sz="3400"/>
          </a:p>
        </p:txBody>
      </p:sp>
      <p:sp>
        <p:nvSpPr>
          <p:cNvPr id="994" name="Google Shape;994;p178"/>
          <p:cNvSpPr txBox="1"/>
          <p:nvPr/>
        </p:nvSpPr>
        <p:spPr>
          <a:xfrm>
            <a:off x="565975" y="1869300"/>
            <a:ext cx="3000000" cy="3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b="1" lang="es" sz="1250" u="sng">
                <a:solidFill>
                  <a:schemeClr val="hlink"/>
                </a:solidFill>
                <a:latin typeface="DM Sans"/>
                <a:ea typeface="DM Sans"/>
                <a:cs typeface="DM Sans"/>
                <a:sym typeface="DM Sans"/>
                <a:hlinkClick r:id="rId7"/>
              </a:rPr>
              <a:t>Disponible aquí</a:t>
            </a:r>
            <a:endParaRPr b="1" sz="1250">
              <a:solidFill>
                <a:srgbClr val="61AFEF"/>
              </a:solidFill>
              <a:latin typeface="DM Sans"/>
              <a:ea typeface="DM Sans"/>
              <a:cs typeface="DM Sans"/>
              <a:sym typeface="DM Sans"/>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79"/>
          <p:cNvSpPr txBox="1"/>
          <p:nvPr/>
        </p:nvSpPr>
        <p:spPr>
          <a:xfrm>
            <a:off x="1461300" y="2123850"/>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rgbClr val="EAFF6A"/>
                </a:solidFill>
                <a:latin typeface="DM Sans"/>
                <a:ea typeface="DM Sans"/>
                <a:cs typeface="DM Sans"/>
                <a:sym typeface="DM Sans"/>
              </a:rPr>
              <a:t>Playground avanzado parte II y próximos pasos en el mundo de la programación</a:t>
            </a:r>
            <a:endParaRPr b="1" sz="3500">
              <a:solidFill>
                <a:srgbClr val="EAFF6A"/>
              </a:solidFill>
              <a:latin typeface="DM Sans"/>
              <a:ea typeface="DM Sans"/>
              <a:cs typeface="DM Sans"/>
              <a:sym typeface="DM Sans"/>
            </a:endParaRPr>
          </a:p>
        </p:txBody>
      </p:sp>
      <p:sp>
        <p:nvSpPr>
          <p:cNvPr id="1000" name="Google Shape;1000;p179"/>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800">
                <a:solidFill>
                  <a:schemeClr val="lt1"/>
                </a:solidFill>
                <a:latin typeface="DM Sans"/>
                <a:ea typeface="DM Sans"/>
                <a:cs typeface="DM Sans"/>
                <a:sym typeface="DM Sans"/>
              </a:rPr>
              <a:t>Guía</a:t>
            </a:r>
            <a:r>
              <a:rPr lang="es" sz="1800">
                <a:solidFill>
                  <a:schemeClr val="lt1"/>
                </a:solidFill>
                <a:latin typeface="DM Sans"/>
                <a:ea typeface="DM Sans"/>
                <a:cs typeface="DM Sans"/>
                <a:sym typeface="DM Sans"/>
              </a:rPr>
              <a:t> complementaria - Parte 13</a:t>
            </a:r>
            <a:endParaRPr sz="1600">
              <a:solidFill>
                <a:schemeClr val="lt1"/>
              </a:solidFill>
              <a:latin typeface="DM Sans"/>
              <a:ea typeface="DM Sans"/>
              <a:cs typeface="DM Sans"/>
              <a:sym typeface="DM Sans"/>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80"/>
          <p:cNvSpPr txBox="1"/>
          <p:nvPr/>
        </p:nvSpPr>
        <p:spPr>
          <a:xfrm>
            <a:off x="419350" y="879250"/>
            <a:ext cx="57426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3400">
                <a:solidFill>
                  <a:schemeClr val="dk1"/>
                </a:solidFill>
                <a:latin typeface="DM Sans"/>
                <a:ea typeface="DM Sans"/>
                <a:cs typeface="DM Sans"/>
                <a:sym typeface="DM Sans"/>
              </a:rPr>
              <a:t>Actividad 1</a:t>
            </a:r>
            <a:endParaRPr b="1" sz="3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3400">
                <a:solidFill>
                  <a:srgbClr val="595959"/>
                </a:solidFill>
                <a:latin typeface="DM Sans"/>
                <a:ea typeface="DM Sans"/>
                <a:cs typeface="DM Sans"/>
                <a:sym typeface="DM Sans"/>
              </a:rPr>
              <a:t>Más datos</a:t>
            </a:r>
            <a:endParaRPr b="1" sz="3400">
              <a:solidFill>
                <a:srgbClr val="595959"/>
              </a:solidFill>
              <a:latin typeface="DM Sans"/>
              <a:ea typeface="DM Sans"/>
              <a:cs typeface="DM Sans"/>
              <a:sym typeface="DM Sans"/>
            </a:endParaRPr>
          </a:p>
        </p:txBody>
      </p:sp>
      <p:sp>
        <p:nvSpPr>
          <p:cNvPr id="1006" name="Google Shape;1006;p180"/>
          <p:cNvSpPr txBox="1"/>
          <p:nvPr/>
        </p:nvSpPr>
        <p:spPr>
          <a:xfrm>
            <a:off x="419350" y="2371001"/>
            <a:ext cx="4039200" cy="1421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s" sz="1250">
                <a:solidFill>
                  <a:schemeClr val="dk1"/>
                </a:solidFill>
                <a:highlight>
                  <a:schemeClr val="lt1"/>
                </a:highlight>
                <a:latin typeface="DM Sans"/>
                <a:ea typeface="DM Sans"/>
                <a:cs typeface="DM Sans"/>
                <a:sym typeface="DM Sans"/>
              </a:rPr>
              <a:t>Teniendo en cuenta que pocos son los datos que podemos guardar de un usuario, crea un modelo que </a:t>
            </a:r>
            <a:r>
              <a:rPr lang="es" sz="1250">
                <a:solidFill>
                  <a:schemeClr val="dk1"/>
                </a:solidFill>
                <a:highlight>
                  <a:schemeClr val="lt1"/>
                </a:highlight>
                <a:latin typeface="DM Sans"/>
                <a:ea typeface="DM Sans"/>
                <a:cs typeface="DM Sans"/>
                <a:sym typeface="DM Sans"/>
              </a:rPr>
              <a:t>esté</a:t>
            </a:r>
            <a:r>
              <a:rPr lang="es" sz="1250">
                <a:solidFill>
                  <a:schemeClr val="dk1"/>
                </a:solidFill>
                <a:highlight>
                  <a:schemeClr val="lt1"/>
                </a:highlight>
                <a:latin typeface="DM Sans"/>
                <a:ea typeface="DM Sans"/>
                <a:cs typeface="DM Sans"/>
                <a:sym typeface="DM Sans"/>
              </a:rPr>
              <a:t> relacionado con User y permita guardar un avatar y </a:t>
            </a:r>
            <a:r>
              <a:rPr lang="es" sz="1250">
                <a:solidFill>
                  <a:schemeClr val="dk1"/>
                </a:solidFill>
                <a:highlight>
                  <a:schemeClr val="lt1"/>
                </a:highlight>
                <a:latin typeface="DM Sans"/>
                <a:ea typeface="DM Sans"/>
                <a:cs typeface="DM Sans"/>
                <a:sym typeface="DM Sans"/>
              </a:rPr>
              <a:t>algún</a:t>
            </a:r>
            <a:r>
              <a:rPr lang="es" sz="1250">
                <a:solidFill>
                  <a:schemeClr val="dk1"/>
                </a:solidFill>
                <a:highlight>
                  <a:schemeClr val="lt1"/>
                </a:highlight>
                <a:latin typeface="DM Sans"/>
                <a:ea typeface="DM Sans"/>
                <a:cs typeface="DM Sans"/>
                <a:sym typeface="DM Sans"/>
              </a:rPr>
              <a:t> dato extra sobre el usuario (ej, pagina, </a:t>
            </a:r>
            <a:r>
              <a:rPr lang="es" sz="1250">
                <a:solidFill>
                  <a:schemeClr val="dk1"/>
                </a:solidFill>
                <a:highlight>
                  <a:schemeClr val="lt1"/>
                </a:highlight>
                <a:latin typeface="DM Sans"/>
                <a:ea typeface="DM Sans"/>
                <a:cs typeface="DM Sans"/>
                <a:sym typeface="DM Sans"/>
              </a:rPr>
              <a:t>biografía</a:t>
            </a:r>
            <a:r>
              <a:rPr lang="es" sz="1250">
                <a:solidFill>
                  <a:schemeClr val="dk1"/>
                </a:solidFill>
                <a:highlight>
                  <a:schemeClr val="lt1"/>
                </a:highlight>
                <a:latin typeface="DM Sans"/>
                <a:ea typeface="DM Sans"/>
                <a:cs typeface="DM Sans"/>
                <a:sym typeface="DM Sans"/>
              </a:rPr>
              <a:t>, fecha de nacimiento, etc).</a:t>
            </a:r>
            <a:endParaRPr sz="1350">
              <a:solidFill>
                <a:schemeClr val="dk1"/>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